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4"/>
  </p:notesMasterIdLst>
  <p:sldIdLst>
    <p:sldId id="256" r:id="rId2"/>
    <p:sldId id="263" r:id="rId3"/>
    <p:sldId id="272" r:id="rId4"/>
    <p:sldId id="257" r:id="rId5"/>
    <p:sldId id="264" r:id="rId6"/>
    <p:sldId id="258" r:id="rId7"/>
    <p:sldId id="265" r:id="rId8"/>
    <p:sldId id="259" r:id="rId9"/>
    <p:sldId id="262" r:id="rId10"/>
    <p:sldId id="266" r:id="rId11"/>
    <p:sldId id="260" r:id="rId12"/>
    <p:sldId id="268" r:id="rId13"/>
    <p:sldId id="267" r:id="rId14"/>
    <p:sldId id="273" r:id="rId15"/>
    <p:sldId id="274" r:id="rId16"/>
    <p:sldId id="275" r:id="rId17"/>
    <p:sldId id="276" r:id="rId18"/>
    <p:sldId id="277" r:id="rId19"/>
    <p:sldId id="270" r:id="rId20"/>
    <p:sldId id="271" r:id="rId21"/>
    <p:sldId id="261" r:id="rId22"/>
    <p:sldId id="269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F6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6176" autoAdjust="0"/>
  </p:normalViewPr>
  <p:slideViewPr>
    <p:cSldViewPr snapToGrid="0">
      <p:cViewPr varScale="1">
        <p:scale>
          <a:sx n="59" d="100"/>
          <a:sy n="59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8A55517-6873-4C49-82FA-9763A39C4C5E}" type="datetimeFigureOut">
              <a:rPr lang="ar-SA" smtClean="0"/>
              <a:t>01/07/38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2E95FD3-0841-405A-ACEC-D1AF7D5BEA6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182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b="1" dirty="0" smtClean="0"/>
              <a:t>أعطي تصورا لآلية عمل التقنيات المستخدمة</a:t>
            </a:r>
            <a:r>
              <a:rPr lang="ar-SA" b="1" baseline="0" dirty="0" smtClean="0"/>
              <a:t> في التراسل والتبديل الشبكي </a:t>
            </a: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5FD3-0841-405A-ACEC-D1AF7D5BEA64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7389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ar-SA" b="1" dirty="0" smtClean="0"/>
              <a:t>مبدلات = مقاسم – سنترلات</a:t>
            </a:r>
          </a:p>
          <a:p>
            <a:pPr marL="228600" indent="-228600">
              <a:buFont typeface="+mj-lt"/>
              <a:buAutoNum type="arabicPeriod"/>
            </a:pPr>
            <a:endParaRPr lang="ar-SA" dirty="0" smtClean="0"/>
          </a:p>
          <a:p>
            <a:pPr marL="228600" indent="-228600">
              <a:buFont typeface="+mj-lt"/>
              <a:buAutoNum type="arabicPeriod"/>
            </a:pPr>
            <a:r>
              <a:rPr lang="ar-SA" b="1" dirty="0" smtClean="0"/>
              <a:t>مسار المكالمة = قنوات الاتصال= الدوائر الإلكترونية</a:t>
            </a:r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5FD3-0841-405A-ACEC-D1AF7D5BEA64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7569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endParaRPr lang="ar-S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5FD3-0841-405A-ACEC-D1AF7D5BEA64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242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 smtClean="0"/>
              <a:t>توضيح :  لان</a:t>
            </a:r>
            <a:r>
              <a:rPr lang="ar-SA" baseline="0" dirty="0" smtClean="0"/>
              <a:t> قنوات الارسال ممكن يمر فيها مظاريف كثيرة متجهه الى أجهزة مستقبلة أخرى </a:t>
            </a:r>
            <a:endParaRPr lang="ar-SA" dirty="0" smtClean="0"/>
          </a:p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5FD3-0841-405A-ACEC-D1AF7D5BEA64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92794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تشبه الأولى بأن المسار واحد</a:t>
            </a:r>
          </a:p>
          <a:p>
            <a:r>
              <a:rPr lang="ar-SA" dirty="0" smtClean="0"/>
              <a:t>وتشبه الثانية بأن البيانات تقسم الى مظاريف لكن تسلك جميعها نفس المسار 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5FD3-0841-405A-ACEC-D1AF7D5BEA64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5446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5FD3-0841-405A-ACEC-D1AF7D5BEA64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6090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من الوسائل المستخدمة في الحصه مودم </a:t>
            </a:r>
            <a:r>
              <a:rPr lang="en-US" dirty="0" err="1" smtClean="0"/>
              <a:t>dsl</a:t>
            </a:r>
            <a:r>
              <a:rPr lang="en-US" dirty="0" smtClean="0"/>
              <a:t> </a:t>
            </a:r>
            <a:r>
              <a:rPr lang="ar-SA" baseline="0" dirty="0" smtClean="0"/>
              <a:t> و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brodband</a:t>
            </a:r>
            <a:r>
              <a:rPr lang="ar-SA" baseline="0" dirty="0" smtClean="0"/>
              <a:t> لاسلكي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5FD3-0841-405A-ACEC-D1AF7D5BEA64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522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95FD3-0841-405A-ACEC-D1AF7D5BEA64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214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C935D-1026-4778-9433-B3E45E1FD762}" type="uaqdatetime1">
              <a:rPr lang="ar-SA" smtClean="0"/>
              <a:t>29/06/38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479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72DC-4F31-4968-AD23-AD1532180947}" type="uaqdatetime1">
              <a:rPr lang="ar-SA" smtClean="0"/>
              <a:t>29/06/38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9654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09E-F2DF-4EB2-A4B9-FB38A87014A3}" type="uaqdatetime1">
              <a:rPr lang="ar-SA" smtClean="0"/>
              <a:t>29/06/38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0003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BA35A-D85F-4404-8422-36C2001D3A12}" type="uaqdatetime1">
              <a:rPr lang="ar-SA" smtClean="0"/>
              <a:t>29/06/38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178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88CA-7149-4A95-AE8F-AE1F64DE53A0}" type="uaqdatetime1">
              <a:rPr lang="ar-SA" smtClean="0"/>
              <a:t>29/06/38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325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A12C1-5EFB-4EFC-8B73-3DACBA6BACAB}" type="uaqdatetime1">
              <a:rPr lang="ar-SA" smtClean="0"/>
              <a:t>29/06/38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19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BEA6E-DAB9-4BBC-8101-D5937ADDE3CF}" type="uaqdatetime1">
              <a:rPr lang="ar-SA" smtClean="0"/>
              <a:t>29/06/38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02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095C-46E8-47B9-8D66-7089A9DE36E5}" type="uaqdatetime1">
              <a:rPr lang="ar-SA" smtClean="0"/>
              <a:t>29/06/38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7683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3F706-2301-4EC0-94EE-85583060E1A7}" type="uaqdatetime1">
              <a:rPr lang="ar-SA" smtClean="0"/>
              <a:t>29/06/38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5532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00C3-7DB7-40CF-A84A-5AA655667A5F}" type="uaqdatetime1">
              <a:rPr lang="ar-SA" smtClean="0"/>
              <a:t>29/06/38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899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9DA30-BEFA-4361-AE5E-C142635D7AE0}" type="uaqdatetime1">
              <a:rPr lang="ar-SA" smtClean="0"/>
              <a:t>29/06/38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564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EE8CA-3EE1-4BC1-8793-3179EFD2F9E8}" type="uaqdatetime1">
              <a:rPr lang="ar-SA" smtClean="0"/>
              <a:t>29/06/38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110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41EC-C823-4BE4-B913-913E0E141E1F}" type="uaqdatetime1">
              <a:rPr lang="ar-SA" smtClean="0"/>
              <a:t>29/06/38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654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CC9E-6644-40D9-88B6-6B5B7D5AA41B}" type="uaqdatetime1">
              <a:rPr lang="ar-SA" smtClean="0"/>
              <a:t>29/06/38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855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872EB-DE80-44C6-A28D-3611330462AD}" type="uaqdatetime1">
              <a:rPr lang="ar-SA" smtClean="0"/>
              <a:t>29/06/38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7368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1B173-D570-4DA2-AD94-76106AB5B801}" type="uaqdatetime1">
              <a:rPr lang="ar-SA" smtClean="0"/>
              <a:t>29/06/38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8259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4365-DEB7-4CEE-A271-BD51A0F3B2F7}" type="uaqdatetime1">
              <a:rPr lang="ar-SA" smtClean="0"/>
              <a:t>29/06/38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1353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B4BF9-181A-4D05-8754-E58C9F7C4A48}" type="uaqdatetime1">
              <a:rPr lang="ar-SA" smtClean="0"/>
              <a:t>29/06/38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إعداد أ.ريم الدوسري</a:t>
            </a: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D07F8-1D52-4B24-893E-3A384D123C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962474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2565" y="-313899"/>
            <a:ext cx="9001462" cy="2387600"/>
          </a:xfrm>
        </p:spPr>
        <p:txBody>
          <a:bodyPr>
            <a:normAutofit/>
          </a:bodyPr>
          <a:lstStyle/>
          <a:p>
            <a:r>
              <a:rPr lang="ar-SA" sz="6000" dirty="0" smtClean="0">
                <a:solidFill>
                  <a:srgbClr val="FFFF00"/>
                </a:solidFill>
              </a:rPr>
              <a:t>تقنيات التراسل (التبديل) الشبكي.</a:t>
            </a:r>
            <a:endParaRPr lang="ar-SA" sz="60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صورة ذات صل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73"/>
          <a:stretch/>
        </p:blipFill>
        <p:spPr bwMode="auto">
          <a:xfrm>
            <a:off x="2459940" y="2416529"/>
            <a:ext cx="7762234" cy="3834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39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278444"/>
              </p:ext>
            </p:extLst>
          </p:nvPr>
        </p:nvGraphicFramePr>
        <p:xfrm>
          <a:off x="1" y="0"/>
          <a:ext cx="12192000" cy="13176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263166"/>
                <a:gridCol w="6928834"/>
              </a:tblGrid>
              <a:tr h="13176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FF00"/>
                          </a:solidFill>
                        </a:rPr>
                        <a:t>الهدف</a:t>
                      </a:r>
                      <a:r>
                        <a:rPr lang="ar-SA" sz="2400" b="1" baseline="0" dirty="0">
                          <a:solidFill>
                            <a:srgbClr val="FFFF00"/>
                          </a:solidFill>
                        </a:rPr>
                        <a:t> : </a:t>
                      </a:r>
                      <a:r>
                        <a:rPr lang="ar-SA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تفرق الطالبة بن تقنيات التراسل الشبكي</a:t>
                      </a:r>
                      <a:endParaRPr lang="ar-SA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T="45760" marB="45760">
                    <a:solidFill>
                      <a:srgbClr val="96E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استراتيجية</a:t>
                      </a:r>
                      <a:r>
                        <a:rPr lang="ar-SA" sz="2000" b="1" baseline="0" dirty="0"/>
                        <a:t> </a:t>
                      </a:r>
                      <a:r>
                        <a:rPr lang="ar-SA" sz="2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التعلم الجماعي قراءة الصور–  فكر </a:t>
                      </a:r>
                      <a:r>
                        <a:rPr lang="ar-SA" sz="20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زاوج قارن </a:t>
                      </a:r>
                      <a:endParaRPr lang="ar-SA" sz="2000" b="1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0" dirty="0" smtClean="0"/>
                        <a:t> </a:t>
                      </a:r>
                      <a:r>
                        <a:rPr lang="ar-SA" sz="2000" b="1" baseline="0" dirty="0"/>
                        <a:t>نشاط جماعي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الوقت : 5 دقائق</a:t>
                      </a:r>
                    </a:p>
                  </a:txBody>
                  <a:tcPr marT="45760" marB="45760">
                    <a:solidFill>
                      <a:srgbClr val="96E6A3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604324" y="528328"/>
            <a:ext cx="21780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Heading" pitchFamily="2" charset="-78"/>
              </a:rPr>
              <a:t>نشاط -1-</a:t>
            </a:r>
          </a:p>
        </p:txBody>
      </p:sp>
      <p:pic>
        <p:nvPicPr>
          <p:cNvPr id="7" name="صورة 7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14" t="42069" r="27842" b="34854"/>
          <a:stretch/>
        </p:blipFill>
        <p:spPr>
          <a:xfrm>
            <a:off x="758201" y="2638094"/>
            <a:ext cx="10893964" cy="2304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48418" y="1910687"/>
            <a:ext cx="51997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rgbClr val="FFFF00"/>
                </a:solidFill>
              </a:rPr>
              <a:t>ما نوع تقنية التبديل الشبكي فيما يلي :</a:t>
            </a:r>
            <a:endParaRPr lang="ar-SA" sz="2800" b="1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594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5400" dirty="0" smtClean="0">
                <a:solidFill>
                  <a:srgbClr val="FFFF00"/>
                </a:solidFill>
              </a:rPr>
              <a:t>أجهزة الارتباط الشبكي </a:t>
            </a:r>
            <a:endParaRPr lang="ar-SA" sz="54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3449" y="2740270"/>
            <a:ext cx="64553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/>
              <a:t>هناك أجهزة معالجة في الشبكة لاتنشىءالبيانات وإنما تقوم بمعالجتها وتنجز مهام محددة داخل الشبكة مثل :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4384" y="3776428"/>
            <a:ext cx="17155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الاتصال 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0933" y="3801197"/>
            <a:ext cx="139974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التعديل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3863" y="4781435"/>
            <a:ext cx="33345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التوجيه للإشارات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06258" y="5585784"/>
            <a:ext cx="53799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المواءمة بين وسائل الاتصال</a:t>
            </a:r>
            <a:endParaRPr lang="en-US" sz="44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98026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800" b="1" dirty="0" smtClean="0"/>
              <a:t>اكتبي على </a:t>
            </a:r>
            <a:r>
              <a:rPr lang="ar-SA" sz="2800" b="1" dirty="0"/>
              <a:t>السبورة الصغيرة </a:t>
            </a:r>
            <a:r>
              <a:rPr lang="ar-SA" sz="2800" b="1" dirty="0" smtClean="0"/>
              <a:t> بالتعاون مع المجموعة أجهزة اتصال شبكي شائعه وهامة لدخولك على الشبكة</a:t>
            </a:r>
            <a:endParaRPr lang="ar-SA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344717"/>
              </p:ext>
            </p:extLst>
          </p:nvPr>
        </p:nvGraphicFramePr>
        <p:xfrm>
          <a:off x="1" y="0"/>
          <a:ext cx="12192000" cy="13176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263166"/>
                <a:gridCol w="6928834"/>
              </a:tblGrid>
              <a:tr h="13176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FF00"/>
                          </a:solidFill>
                        </a:rPr>
                        <a:t>الهدف</a:t>
                      </a:r>
                      <a:r>
                        <a:rPr lang="ar-SA" sz="2400" b="1" baseline="0" dirty="0">
                          <a:solidFill>
                            <a:srgbClr val="FFFF00"/>
                          </a:solidFill>
                        </a:rPr>
                        <a:t> : </a:t>
                      </a:r>
                      <a:r>
                        <a:rPr lang="ar-SA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تمثل الطالبة لأجهزة الارتباط  الشبكي</a:t>
                      </a:r>
                      <a:endParaRPr lang="ar-SA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T="45760" marB="45760">
                    <a:solidFill>
                      <a:srgbClr val="96E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استراتيجية</a:t>
                      </a:r>
                      <a:r>
                        <a:rPr lang="ar-SA" sz="2000" b="1" baseline="0" dirty="0"/>
                        <a:t> </a:t>
                      </a:r>
                      <a:r>
                        <a:rPr lang="ar-SA" sz="2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التعلم الجماعي –عصف ذهني –  فكر </a:t>
                      </a:r>
                      <a:r>
                        <a:rPr lang="ar-SA" sz="20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زاوج قارن </a:t>
                      </a:r>
                      <a:endParaRPr lang="ar-SA" sz="2000" b="1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0" dirty="0" smtClean="0"/>
                        <a:t> </a:t>
                      </a:r>
                      <a:r>
                        <a:rPr lang="ar-SA" sz="2000" b="1" baseline="0" dirty="0"/>
                        <a:t>نشاط جماعي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الوقت : 5 دقائق</a:t>
                      </a:r>
                    </a:p>
                  </a:txBody>
                  <a:tcPr marT="45760" marB="45760">
                    <a:solidFill>
                      <a:srgbClr val="96E6A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70217" y="566699"/>
            <a:ext cx="1925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Heading" pitchFamily="2" charset="-78"/>
              </a:rPr>
              <a:t>نشاط </a:t>
            </a:r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Heading" pitchFamily="2" charset="-78"/>
              </a:rPr>
              <a:t>-2-</a:t>
            </a:r>
            <a:endParaRPr lang="ar-SA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Heading" pitchFamily="2" charset="-78"/>
            </a:endParaRPr>
          </a:p>
        </p:txBody>
      </p:sp>
      <p:pic>
        <p:nvPicPr>
          <p:cNvPr id="8194" name="Picture 2" descr="نتيجة بحث الصور عن ‪small board‬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119" y="3502856"/>
            <a:ext cx="2317114" cy="1533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41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400" dirty="0">
                <a:solidFill>
                  <a:srgbClr val="FFFF00"/>
                </a:solidFill>
              </a:rPr>
              <a:t>أجهزة الارتباط الشبكي </a:t>
            </a:r>
            <a:r>
              <a:rPr lang="ar-SA" sz="4400" dirty="0" smtClean="0">
                <a:solidFill>
                  <a:srgbClr val="FFFF00"/>
                </a:solidFill>
              </a:rPr>
              <a:t/>
            </a:r>
            <a:br>
              <a:rPr lang="ar-SA" sz="4400" dirty="0" smtClean="0">
                <a:solidFill>
                  <a:srgbClr val="FFFF00"/>
                </a:solidFill>
              </a:rPr>
            </a:br>
            <a:r>
              <a:rPr lang="ar-SA" sz="4400" dirty="0" smtClean="0">
                <a:solidFill>
                  <a:srgbClr val="FFFF00"/>
                </a:solidFill>
              </a:rPr>
              <a:t>بطاقة الشبكة </a:t>
            </a:r>
            <a:r>
              <a:rPr lang="en-US" sz="4400" dirty="0" err="1" smtClean="0">
                <a:solidFill>
                  <a:srgbClr val="FFFF00"/>
                </a:solidFill>
              </a:rPr>
              <a:t>Nic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6145" y="2458386"/>
            <a:ext cx="5981075" cy="3695136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تثبت داخل جهاز الحاسب لربطه  بقناة الشبكة بغرض التراسل والتحكم في التوصيل الى الشبكة</a:t>
            </a:r>
            <a:endParaRPr lang="ar-SA" sz="2800" b="1" dirty="0"/>
          </a:p>
        </p:txBody>
      </p:sp>
      <p:sp>
        <p:nvSpPr>
          <p:cNvPr id="5" name="AutoShape 2" descr="Image result for 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28" name="Picture 4" descr="Image result for n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2" y="2458386"/>
            <a:ext cx="4881120" cy="3332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288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400" dirty="0">
                <a:solidFill>
                  <a:srgbClr val="FFFF00"/>
                </a:solidFill>
              </a:rPr>
              <a:t>أجهزة الارتباط الشبكي </a:t>
            </a:r>
            <a:r>
              <a:rPr lang="ar-SA" sz="4400" dirty="0" smtClean="0">
                <a:solidFill>
                  <a:srgbClr val="FFFF00"/>
                </a:solidFill>
              </a:rPr>
              <a:t/>
            </a:r>
            <a:br>
              <a:rPr lang="ar-SA" sz="4400" dirty="0" smtClean="0">
                <a:solidFill>
                  <a:srgbClr val="FFFF00"/>
                </a:solidFill>
              </a:rPr>
            </a:br>
            <a:r>
              <a:rPr lang="ar-SA" sz="4400" dirty="0" smtClean="0">
                <a:solidFill>
                  <a:srgbClr val="4FF614"/>
                </a:solidFill>
              </a:rPr>
              <a:t>المودم </a:t>
            </a:r>
            <a:r>
              <a:rPr lang="en-US" sz="4400" dirty="0" smtClean="0">
                <a:solidFill>
                  <a:srgbClr val="4FF614"/>
                </a:solidFill>
              </a:rPr>
              <a:t>Modem</a:t>
            </a:r>
            <a:endParaRPr lang="ar-SA" sz="4400" dirty="0">
              <a:solidFill>
                <a:srgbClr val="4FF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2236" y="2380574"/>
            <a:ext cx="7435121" cy="3695136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لربط جهاز الحاسب بخطوط الهانف ( تعديل الإشارات الرقمية الصادرة من الحاسب بما يتناسب مع البيئة الهاتفية )</a:t>
            </a:r>
          </a:p>
          <a:p>
            <a:endParaRPr lang="ar-SA" sz="2800" b="1" dirty="0" smtClean="0"/>
          </a:p>
          <a:p>
            <a:r>
              <a:rPr lang="ar-SA" sz="2800" b="1" dirty="0" smtClean="0"/>
              <a:t>يمكن ان يكون سلكيا ولا سلكيا </a:t>
            </a:r>
            <a:endParaRPr lang="ar-SA" sz="2800" b="1" dirty="0"/>
          </a:p>
        </p:txBody>
      </p:sp>
      <p:pic>
        <p:nvPicPr>
          <p:cNvPr id="2050" name="Picture 2" descr="Image result for mo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58" y="2620416"/>
            <a:ext cx="3582913" cy="2221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266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400" dirty="0">
                <a:solidFill>
                  <a:srgbClr val="FFFF00"/>
                </a:solidFill>
              </a:rPr>
              <a:t>أجهزة الارتباط الشبكي </a:t>
            </a:r>
            <a:r>
              <a:rPr lang="ar-SA" sz="4400" dirty="0" smtClean="0">
                <a:solidFill>
                  <a:srgbClr val="FFFF00"/>
                </a:solidFill>
              </a:rPr>
              <a:t> </a:t>
            </a:r>
            <a:br>
              <a:rPr lang="ar-SA" sz="4400" dirty="0" smtClean="0">
                <a:solidFill>
                  <a:srgbClr val="FFFF00"/>
                </a:solidFill>
              </a:rPr>
            </a:br>
            <a:r>
              <a:rPr lang="ar-SA" sz="4400" dirty="0" smtClean="0">
                <a:solidFill>
                  <a:srgbClr val="4FF614"/>
                </a:solidFill>
              </a:rPr>
              <a:t>المجمع </a:t>
            </a:r>
            <a:r>
              <a:rPr lang="en-US" sz="4400" dirty="0" smtClean="0">
                <a:solidFill>
                  <a:srgbClr val="4FF614"/>
                </a:solidFill>
              </a:rPr>
              <a:t>Hub</a:t>
            </a:r>
            <a:endParaRPr lang="ar-SA" sz="4000" dirty="0">
              <a:solidFill>
                <a:srgbClr val="4FF61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2570" y="2335906"/>
            <a:ext cx="8334532" cy="3695136"/>
          </a:xfrm>
        </p:spPr>
        <p:txBody>
          <a:bodyPr>
            <a:noAutofit/>
          </a:bodyPr>
          <a:lstStyle/>
          <a:p>
            <a:r>
              <a:rPr lang="ar-SA" sz="2800" b="1" dirty="0" smtClean="0"/>
              <a:t>لربط وتوصيل قنوات الشبكة ببعضها .</a:t>
            </a:r>
          </a:p>
          <a:p>
            <a:pPr marL="0" indent="0">
              <a:buNone/>
            </a:pPr>
            <a:endParaRPr lang="ar-SA" sz="2800" b="1" dirty="0" smtClean="0"/>
          </a:p>
          <a:p>
            <a:r>
              <a:rPr lang="ar-SA" sz="2800" b="1" dirty="0" smtClean="0"/>
              <a:t>يبث الإشارة الواردة من قناة معينة الى جميع القنوات الشبكية دون تمييز .</a:t>
            </a:r>
          </a:p>
          <a:p>
            <a:pPr marL="0" indent="0">
              <a:buNone/>
            </a:pPr>
            <a:endParaRPr lang="ar-SA" sz="2800" b="1" dirty="0" smtClean="0"/>
          </a:p>
          <a:p>
            <a:r>
              <a:rPr lang="ar-SA" sz="2800" b="1" dirty="0" smtClean="0"/>
              <a:t>سهولة الصيانة نظرا لتجميع قنوات الشبكة «كيابل» في مكان واحد.</a:t>
            </a:r>
            <a:endParaRPr lang="ar-SA" sz="2800" b="1" dirty="0"/>
          </a:p>
        </p:txBody>
      </p:sp>
      <p:pic>
        <p:nvPicPr>
          <p:cNvPr id="3074" name="Picture 2" descr="Image result for h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5" y="3126919"/>
            <a:ext cx="3846799" cy="1723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75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400" dirty="0">
                <a:solidFill>
                  <a:srgbClr val="FFFF00"/>
                </a:solidFill>
              </a:rPr>
              <a:t>أجهزة الارتباط الشبكي  </a:t>
            </a:r>
            <a:br>
              <a:rPr lang="ar-SA" sz="4400" dirty="0">
                <a:solidFill>
                  <a:srgbClr val="FFFF00"/>
                </a:solidFill>
              </a:rPr>
            </a:br>
            <a:r>
              <a:rPr lang="ar-SA" sz="4400" dirty="0" smtClean="0">
                <a:solidFill>
                  <a:srgbClr val="4FF614"/>
                </a:solidFill>
              </a:rPr>
              <a:t>المبدل </a:t>
            </a:r>
            <a:r>
              <a:rPr lang="en-US" sz="4400" dirty="0" smtClean="0">
                <a:solidFill>
                  <a:srgbClr val="4FF614"/>
                </a:solidFill>
              </a:rPr>
              <a:t>switch</a:t>
            </a:r>
            <a:endParaRPr lang="ar-S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243" y="2275946"/>
            <a:ext cx="8145937" cy="3695136"/>
          </a:xfrm>
        </p:spPr>
        <p:txBody>
          <a:bodyPr>
            <a:noAutofit/>
          </a:bodyPr>
          <a:lstStyle/>
          <a:p>
            <a:r>
              <a:rPr lang="ar-SA" sz="2800" b="1" dirty="0" smtClean="0"/>
              <a:t>شبيه بالمجمع </a:t>
            </a:r>
            <a:r>
              <a:rPr lang="en-US" sz="2800" b="1" dirty="0" smtClean="0"/>
              <a:t>hub</a:t>
            </a:r>
            <a:r>
              <a:rPr lang="ar-SA" sz="2800" b="1" dirty="0"/>
              <a:t>  </a:t>
            </a:r>
            <a:r>
              <a:rPr lang="ar-SA" sz="2800" b="1" dirty="0" smtClean="0"/>
              <a:t>من حيث ربط قنوات الشبكة</a:t>
            </a:r>
          </a:p>
          <a:p>
            <a:pPr marL="0" indent="0">
              <a:buNone/>
            </a:pPr>
            <a:endParaRPr lang="ar-SA" sz="2800" b="1" dirty="0" smtClean="0"/>
          </a:p>
          <a:p>
            <a:r>
              <a:rPr lang="ar-SA" sz="2800" b="1" dirty="0" smtClean="0"/>
              <a:t>الفرق أنه يقوم </a:t>
            </a:r>
            <a:r>
              <a:rPr lang="ar-SA" sz="2800" b="1" dirty="0" smtClean="0">
                <a:solidFill>
                  <a:srgbClr val="FFFF00"/>
                </a:solidFill>
              </a:rPr>
              <a:t>بتحليل</a:t>
            </a:r>
            <a:r>
              <a:rPr lang="ar-SA" sz="2800" b="1" dirty="0" smtClean="0"/>
              <a:t> </a:t>
            </a:r>
            <a:r>
              <a:rPr lang="ar-SA" sz="2800" b="1" u="sng" dirty="0" smtClean="0"/>
              <a:t>عنوان المظاريف </a:t>
            </a:r>
            <a:r>
              <a:rPr lang="ar-SA" sz="2800" b="1" dirty="0" smtClean="0"/>
              <a:t>الواردة عبر قنوات الشبكة والتعرف على عنوان القناة الشبكية المرسل اليها ثم </a:t>
            </a:r>
            <a:r>
              <a:rPr lang="ar-SA" sz="2800" b="1" dirty="0" smtClean="0">
                <a:solidFill>
                  <a:srgbClr val="FFFF00"/>
                </a:solidFill>
              </a:rPr>
              <a:t>الارسال</a:t>
            </a:r>
            <a:r>
              <a:rPr lang="ar-SA" sz="2800" b="1" dirty="0" smtClean="0"/>
              <a:t> اليها تحديدا دون غيرها</a:t>
            </a:r>
            <a:endParaRPr lang="en-US" sz="2800" b="1" dirty="0" smtClean="0"/>
          </a:p>
        </p:txBody>
      </p:sp>
      <p:pic>
        <p:nvPicPr>
          <p:cNvPr id="4100" name="Picture 4" descr="Image result for switc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9" y="2275946"/>
            <a:ext cx="3457054" cy="259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28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400" dirty="0">
                <a:solidFill>
                  <a:srgbClr val="FFFF00"/>
                </a:solidFill>
              </a:rPr>
              <a:t>أجهزة الارتباط الشبكي  </a:t>
            </a:r>
            <a:br>
              <a:rPr lang="ar-SA" sz="4400" dirty="0">
                <a:solidFill>
                  <a:srgbClr val="FFFF00"/>
                </a:solidFill>
              </a:rPr>
            </a:br>
            <a:r>
              <a:rPr lang="ar-SA" sz="4400" dirty="0" smtClean="0">
                <a:solidFill>
                  <a:srgbClr val="4FF614"/>
                </a:solidFill>
              </a:rPr>
              <a:t>الجسر</a:t>
            </a:r>
            <a:r>
              <a:rPr lang="en-US" sz="4400" dirty="0" smtClean="0">
                <a:solidFill>
                  <a:srgbClr val="4FF614"/>
                </a:solidFill>
              </a:rPr>
              <a:t>bridge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0545" y="3078264"/>
            <a:ext cx="4611924" cy="3695136"/>
          </a:xfrm>
        </p:spPr>
        <p:txBody>
          <a:bodyPr>
            <a:normAutofit/>
          </a:bodyPr>
          <a:lstStyle/>
          <a:p>
            <a:r>
              <a:rPr lang="ar-SA" sz="3200" b="1" dirty="0" smtClean="0"/>
              <a:t>لربط شبكتين محليتين معا</a:t>
            </a:r>
            <a:endParaRPr lang="ar-SA" sz="3200" b="1" dirty="0"/>
          </a:p>
        </p:txBody>
      </p:sp>
      <p:pic>
        <p:nvPicPr>
          <p:cNvPr id="5122" name="Picture 2" descr="Image result for network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61" y="3078264"/>
            <a:ext cx="5996672" cy="287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4452079" y="2218544"/>
            <a:ext cx="1638596" cy="1454046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82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400" dirty="0">
                <a:solidFill>
                  <a:srgbClr val="FFFF00"/>
                </a:solidFill>
              </a:rPr>
              <a:t>أجهزة الارتباط الشبكي  </a:t>
            </a:r>
            <a:br>
              <a:rPr lang="ar-SA" sz="4400" dirty="0">
                <a:solidFill>
                  <a:srgbClr val="FFFF00"/>
                </a:solidFill>
              </a:rPr>
            </a:br>
            <a:r>
              <a:rPr lang="ar-SA" sz="4400" dirty="0" smtClean="0">
                <a:solidFill>
                  <a:srgbClr val="4FF614"/>
                </a:solidFill>
              </a:rPr>
              <a:t>المحول «الموجه«</a:t>
            </a:r>
            <a:r>
              <a:rPr lang="en-US" sz="4400" dirty="0" smtClean="0">
                <a:solidFill>
                  <a:srgbClr val="4FF614"/>
                </a:solidFill>
              </a:rPr>
              <a:t>router  </a:t>
            </a:r>
            <a:r>
              <a:rPr lang="ar-SA" sz="4400" dirty="0" smtClean="0">
                <a:solidFill>
                  <a:srgbClr val="4FF614"/>
                </a:solidFill>
              </a:rPr>
              <a:t> </a:t>
            </a:r>
            <a:endParaRPr lang="ar-S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2256" y="2335907"/>
            <a:ext cx="7585023" cy="3695136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لربط الشبكات ببعضها البعض</a:t>
            </a:r>
          </a:p>
          <a:p>
            <a:endParaRPr lang="ar-SA" sz="2800" b="1" dirty="0"/>
          </a:p>
          <a:p>
            <a:r>
              <a:rPr lang="ar-SA" sz="2800" b="1" dirty="0" smtClean="0"/>
              <a:t>مثال : ربط شبكة محلية بشبكة أخرى أو بشبكة الانترنت</a:t>
            </a:r>
          </a:p>
          <a:p>
            <a:pPr marL="0" indent="0">
              <a:buNone/>
            </a:pPr>
            <a:endParaRPr lang="ar-SA" sz="2800" b="1" dirty="0" smtClean="0"/>
          </a:p>
          <a:p>
            <a:r>
              <a:rPr lang="ar-SA" sz="2800" b="1" dirty="0" smtClean="0"/>
              <a:t> يقوم المحول </a:t>
            </a:r>
            <a:r>
              <a:rPr lang="ar-SA" sz="2800" b="1" dirty="0" smtClean="0">
                <a:solidFill>
                  <a:srgbClr val="FFFF00"/>
                </a:solidFill>
              </a:rPr>
              <a:t>بتوجيه</a:t>
            </a:r>
            <a:r>
              <a:rPr lang="ar-SA" sz="2800" b="1" dirty="0" smtClean="0"/>
              <a:t> المظاريف الصادرة من جهاز المرسل عبر الشبكات المختلفة حتى تصل الى الجهاز المستقبل </a:t>
            </a:r>
            <a:endParaRPr lang="ar-SA" sz="2800" b="1" dirty="0"/>
          </a:p>
        </p:txBody>
      </p:sp>
      <p:pic>
        <p:nvPicPr>
          <p:cNvPr id="6146" name="Picture 2" descr="Image result for network rou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" y="2765176"/>
            <a:ext cx="3147934" cy="27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774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2800" b="1" dirty="0" smtClean="0"/>
              <a:t>ارسمي مع أفراد مجموعتك خارطة ذهنية مبسطة لأجهزة الارتباط الشبكي </a:t>
            </a:r>
            <a:endParaRPr lang="ar-SA" sz="28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70564"/>
              </p:ext>
            </p:extLst>
          </p:nvPr>
        </p:nvGraphicFramePr>
        <p:xfrm>
          <a:off x="-5325" y="39555"/>
          <a:ext cx="12192000" cy="131762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5263166"/>
                <a:gridCol w="6928834"/>
              </a:tblGrid>
              <a:tr h="1317625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solidFill>
                            <a:srgbClr val="FFFF00"/>
                          </a:solidFill>
                        </a:rPr>
                        <a:t>الهدف</a:t>
                      </a:r>
                      <a:r>
                        <a:rPr lang="ar-SA" sz="2400" b="1" baseline="0" dirty="0">
                          <a:solidFill>
                            <a:srgbClr val="FFFF00"/>
                          </a:solidFill>
                        </a:rPr>
                        <a:t> : </a:t>
                      </a:r>
                      <a:r>
                        <a:rPr lang="ar-SA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أن تفرق الطالبة بين أجهزة الارتباط  الشبكي</a:t>
                      </a:r>
                      <a:endParaRPr lang="ar-SA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T="45760" marB="45760">
                    <a:solidFill>
                      <a:srgbClr val="96E6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استراتيجية</a:t>
                      </a:r>
                      <a:r>
                        <a:rPr lang="ar-SA" sz="2000" b="1" baseline="0" dirty="0"/>
                        <a:t> </a:t>
                      </a:r>
                      <a:r>
                        <a:rPr lang="ar-SA" sz="20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التعلم الجماعي –أرسم أفكارك - فكر </a:t>
                      </a:r>
                      <a:r>
                        <a:rPr lang="ar-SA" sz="20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زاوج قارن </a:t>
                      </a:r>
                      <a:endParaRPr lang="ar-SA" sz="2000" b="1" baseline="0" dirty="0" smtClean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baseline="0" dirty="0" smtClean="0"/>
                        <a:t> </a:t>
                      </a:r>
                      <a:r>
                        <a:rPr lang="ar-SA" sz="2000" b="1" baseline="0" dirty="0"/>
                        <a:t>نشاط جماعي 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b="1" dirty="0"/>
                        <a:t>الوقت : 5 دقائق</a:t>
                      </a:r>
                    </a:p>
                  </a:txBody>
                  <a:tcPr marT="45760" marB="45760">
                    <a:solidFill>
                      <a:srgbClr val="96E6A3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70217" y="566699"/>
            <a:ext cx="1925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Heading" pitchFamily="2" charset="-78"/>
              </a:rPr>
              <a:t>نشاط </a:t>
            </a:r>
            <a:r>
              <a:rPr lang="ar-S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PT Bold Heading" pitchFamily="2" charset="-78"/>
              </a:rPr>
              <a:t>-3-</a:t>
            </a:r>
            <a:endParaRPr lang="ar-SA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PT Bold Heading" pitchFamily="2" charset="-78"/>
            </a:endParaRPr>
          </a:p>
        </p:txBody>
      </p:sp>
      <p:pic>
        <p:nvPicPr>
          <p:cNvPr id="10242" name="Picture 2" descr="نتيجة بحث الصور عن ‪mind map clipart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583" y="2977213"/>
            <a:ext cx="4935041" cy="3296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498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686802" cy="3695136"/>
          </a:xfrm>
        </p:spPr>
        <p:txBody>
          <a:bodyPr/>
          <a:lstStyle/>
          <a:p>
            <a:r>
              <a:rPr lang="ar-SA" sz="3200" b="1" dirty="0" smtClean="0"/>
              <a:t>عندما ترسل المعلومات بين وحدات الشبكة يتم ذلك من خلال تبادلها بين وحدة وأخرى ...</a:t>
            </a:r>
          </a:p>
          <a:p>
            <a:pPr marL="0" indent="0">
              <a:buNone/>
            </a:pPr>
            <a:r>
              <a:rPr lang="ar-SA" sz="2800" dirty="0" smtClean="0"/>
              <a:t>                           </a:t>
            </a:r>
            <a:r>
              <a:rPr lang="ar-SA" sz="4000" b="1" dirty="0" smtClean="0">
                <a:solidFill>
                  <a:srgbClr val="FFFF00"/>
                </a:solidFill>
              </a:rPr>
              <a:t>ويكون هذا التبديل وفق تقنيات متنوعه ....</a:t>
            </a:r>
            <a:endParaRPr lang="ar-SA" sz="4000" b="1" dirty="0">
              <a:solidFill>
                <a:srgbClr val="FFFF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50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FFFF00"/>
                </a:solidFill>
              </a:rPr>
              <a:t>سرعة التراسل للارتباط الشبكي </a:t>
            </a:r>
            <a:endParaRPr lang="ar-SA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sz="2800" b="1" dirty="0" smtClean="0">
                <a:solidFill>
                  <a:srgbClr val="FF0000"/>
                </a:solidFill>
              </a:rPr>
              <a:t>الاشارات الكهربائية في الحاسب اما 0 او 1 </a:t>
            </a:r>
          </a:p>
          <a:p>
            <a:r>
              <a:rPr lang="ar-SA" sz="2800" b="1" dirty="0" smtClean="0">
                <a:solidFill>
                  <a:srgbClr val="FF0000"/>
                </a:solidFill>
              </a:rPr>
              <a:t>بيانات الحاسب رقمية ثنائية </a:t>
            </a:r>
          </a:p>
          <a:p>
            <a:pPr marL="0" indent="0">
              <a:buNone/>
            </a:pPr>
            <a:endParaRPr lang="ar-SA" sz="2800" b="1" dirty="0"/>
          </a:p>
          <a:p>
            <a:r>
              <a:rPr lang="ar-SA" sz="2800" b="1" dirty="0" smtClean="0">
                <a:solidFill>
                  <a:srgbClr val="4FF614"/>
                </a:solidFill>
              </a:rPr>
              <a:t>سرعة التراسل : </a:t>
            </a:r>
            <a:r>
              <a:rPr lang="ar-SA" sz="2800" b="1" dirty="0" smtClean="0"/>
              <a:t>عدد الأرقام الثنائية التي ترسل كل ثانية </a:t>
            </a:r>
          </a:p>
          <a:p>
            <a:r>
              <a:rPr lang="ar-SA" sz="2800" b="1" dirty="0" smtClean="0">
                <a:solidFill>
                  <a:srgbClr val="4FF614"/>
                </a:solidFill>
              </a:rPr>
              <a:t>التردد : </a:t>
            </a:r>
            <a:r>
              <a:rPr lang="ar-SA" sz="2800" b="1" dirty="0" smtClean="0"/>
              <a:t>عدد دورات الاشارة بالثانية  ويقاس بالهرتز –الميجاهيرتز - الجيجاهيرتز</a:t>
            </a:r>
            <a:endParaRPr lang="ar-SA" sz="2800" b="1" dirty="0"/>
          </a:p>
        </p:txBody>
      </p:sp>
      <p:pic>
        <p:nvPicPr>
          <p:cNvPr id="12290" name="Picture 2" descr="نتيجة بحث الصور عن ‪0 1‬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1" y="1665026"/>
            <a:ext cx="3583912" cy="23463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15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800" dirty="0" smtClean="0"/>
              <a:t>التطبيق </a:t>
            </a:r>
            <a:endParaRPr lang="ar-S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3600" dirty="0" smtClean="0">
                <a:solidFill>
                  <a:srgbClr val="FFFF00"/>
                </a:solidFill>
              </a:rPr>
              <a:t>ألصقي مع أفراد مجموعتك القصاصات </a:t>
            </a:r>
            <a:r>
              <a:rPr lang="ar-SA" sz="3600" dirty="0" smtClean="0">
                <a:solidFill>
                  <a:srgbClr val="FFFF00"/>
                </a:solidFill>
              </a:rPr>
              <a:t>الصغيرة </a:t>
            </a:r>
            <a:r>
              <a:rPr lang="ar-SA" sz="3600" dirty="0" smtClean="0">
                <a:solidFill>
                  <a:srgbClr val="FFFF00"/>
                </a:solidFill>
              </a:rPr>
              <a:t>لأجهزة الارتباط الشبكي وضعيها في مكانها الصحيح</a:t>
            </a:r>
            <a:endParaRPr lang="ar-SA" sz="3600" dirty="0">
              <a:solidFill>
                <a:srgbClr val="FFFF00"/>
              </a:solidFill>
            </a:endParaRPr>
          </a:p>
        </p:txBody>
      </p:sp>
      <p:pic>
        <p:nvPicPr>
          <p:cNvPr id="11266" name="Picture 2" descr="نتيجة بحث الصور عن ‪well done‬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97" y="3753134"/>
            <a:ext cx="3310956" cy="2461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z="1400" b="1" dirty="0" smtClean="0"/>
              <a:t>إعداد أ.ريم الدوسري</a:t>
            </a:r>
            <a:endParaRPr lang="ar-SA" sz="1400" b="1" dirty="0"/>
          </a:p>
        </p:txBody>
      </p:sp>
    </p:spTree>
    <p:extLst>
      <p:ext uri="{BB962C8B-B14F-4D97-AF65-F5344CB8AC3E}">
        <p14:creationId xmlns:p14="http://schemas.microsoft.com/office/powerpoint/2010/main" val="15952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z="5400" dirty="0" smtClean="0"/>
              <a:t>الواجب</a:t>
            </a:r>
            <a:endParaRPr lang="ar-SA" dirty="0"/>
          </a:p>
        </p:txBody>
      </p:sp>
      <p:pic>
        <p:nvPicPr>
          <p:cNvPr id="9218" name="Picture 2" descr="نتيجة بحث الصور عن ‪hw‬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55" y="1792435"/>
            <a:ext cx="4632389" cy="27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2913" y="4981433"/>
            <a:ext cx="443552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/>
              <a:t>حل أسئلة الكتاب سؤال 8 صفحة 33</a:t>
            </a:r>
            <a:endParaRPr lang="ar-SA" sz="24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638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/>
          <a:stretch/>
        </p:blipFill>
        <p:spPr>
          <a:xfrm>
            <a:off x="6265889" y="159074"/>
            <a:ext cx="5493708" cy="3063811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/>
          <a:stretch/>
        </p:blipFill>
        <p:spPr>
          <a:xfrm>
            <a:off x="307603" y="1124261"/>
            <a:ext cx="5358679" cy="3144373"/>
          </a:xfrm>
          <a:prstGeom prst="rect">
            <a:avLst/>
          </a:prstGeom>
        </p:spPr>
      </p:pic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"/>
          <a:stretch/>
        </p:blipFill>
        <p:spPr>
          <a:xfrm>
            <a:off x="5906124" y="3552668"/>
            <a:ext cx="5493708" cy="294556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91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62"/>
          <a:stretch/>
        </p:blipFill>
        <p:spPr>
          <a:xfrm>
            <a:off x="1906137" y="1583140"/>
            <a:ext cx="8789158" cy="45583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20147" y="731125"/>
            <a:ext cx="55611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cap="all" dirty="0">
                <a:solidFill>
                  <a:prstClr val="white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Bookman Old Style" panose="02050604050505020204"/>
                <a:ea typeface="+mj-ea"/>
                <a:cs typeface="Times New Roman" panose="02020603050405020304" pitchFamily="18" charset="0"/>
              </a:rPr>
              <a:t>1- تقنية التبديل «التراسل» بالدوائر 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3502780" y="6141492"/>
            <a:ext cx="60564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مبدلات الشبكة = محولات الشبكة = مقاسم الشبكة </a:t>
            </a:r>
            <a:endParaRPr lang="en-US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07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تقنيات التراسل الشبك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83" y="1146412"/>
            <a:ext cx="6627362" cy="53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2936" y="827627"/>
            <a:ext cx="513155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b="1" dirty="0" smtClean="0"/>
              <a:t>لايوجد تصادم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b="1" dirty="0" smtClean="0"/>
              <a:t>آمنة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r-SA" sz="2400" b="1" dirty="0" smtClean="0"/>
              <a:t>القنوات المحجوزة تظل مشغولة طيلة الاتصال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ar-SA" sz="2400" b="1" dirty="0" smtClean="0"/>
          </a:p>
          <a:p>
            <a:endParaRPr lang="ar-SA" sz="2400" b="1" dirty="0" smtClean="0"/>
          </a:p>
          <a:p>
            <a:endParaRPr lang="ar-SA" sz="2000" dirty="0"/>
          </a:p>
        </p:txBody>
      </p:sp>
      <p:sp>
        <p:nvSpPr>
          <p:cNvPr id="3" name="Rectangle 2"/>
          <p:cNvSpPr/>
          <p:nvPr/>
        </p:nvSpPr>
        <p:spPr>
          <a:xfrm>
            <a:off x="903765" y="245660"/>
            <a:ext cx="55258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0" cap="none" spc="0" dirty="0" smtClean="0">
                <a:ln w="0"/>
                <a:solidFill>
                  <a:srgbClr val="4FF61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قنوات الارسال = الدوائر الإلكترونية</a:t>
            </a:r>
            <a:endParaRPr lang="en-US" sz="3600" b="0" cap="none" spc="0" dirty="0">
              <a:ln w="0"/>
              <a:solidFill>
                <a:srgbClr val="4FF61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2440" y="35650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SA" b="1" dirty="0" smtClean="0">
                <a:solidFill>
                  <a:srgbClr val="FFFF00"/>
                </a:solidFill>
              </a:rPr>
              <a:t>                       يشبه </a:t>
            </a:r>
            <a:r>
              <a:rPr lang="ar-SA" b="1" baseline="0" dirty="0" smtClean="0">
                <a:solidFill>
                  <a:srgbClr val="FFFF00"/>
                </a:solidFill>
              </a:rPr>
              <a:t>الاتصال الهانفي </a:t>
            </a:r>
          </a:p>
          <a:p>
            <a:r>
              <a:rPr lang="ar-SA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الخط  مشغول طيلة الاتصال</a:t>
            </a:r>
          </a:p>
          <a:p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ar-SA" b="1" baseline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ولايمكن استقبال اتصال اخر </a:t>
            </a:r>
            <a:endParaRPr lang="ar-SA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نتيجة بحث الصور عن مكالمة هاتفي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97" y="4488399"/>
            <a:ext cx="3639436" cy="2171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نتيجة بحث الصور عن ‪think‬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292" y="3269328"/>
            <a:ext cx="1256141" cy="11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4076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dirty="0" smtClean="0"/>
              <a:t>2- </a:t>
            </a:r>
            <a:r>
              <a:rPr lang="ar-SA" sz="3600" dirty="0"/>
              <a:t>تقنية التبديل «التراسل» </a:t>
            </a:r>
            <a:r>
              <a:rPr lang="ar-SA" sz="3600" dirty="0" smtClean="0"/>
              <a:t>بالتوجيه والتخزين للمظاريف</a:t>
            </a:r>
            <a:endParaRPr lang="ar-SA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7"/>
          <a:stretch/>
        </p:blipFill>
        <p:spPr>
          <a:xfrm>
            <a:off x="1791630" y="1733266"/>
            <a:ext cx="8598089" cy="4244454"/>
          </a:xfrm>
        </p:spPr>
      </p:pic>
      <p:sp>
        <p:nvSpPr>
          <p:cNvPr id="5" name="Rectangle 4"/>
          <p:cNvSpPr/>
          <p:nvPr/>
        </p:nvSpPr>
        <p:spPr>
          <a:xfrm>
            <a:off x="3062442" y="6178603"/>
            <a:ext cx="6056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مبدلات الشبكة = محولات الشبكة = مقاسم الشبكة </a:t>
            </a:r>
            <a:endParaRPr lang="en-US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35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4989" y="1086228"/>
            <a:ext cx="10353762" cy="3695136"/>
          </a:xfrm>
        </p:spPr>
        <p:txBody>
          <a:bodyPr/>
          <a:lstStyle/>
          <a:p>
            <a:r>
              <a:rPr lang="ar-SA" b="1" dirty="0" smtClean="0"/>
              <a:t>التصادم وارد في هذه التقنية </a:t>
            </a:r>
          </a:p>
          <a:p>
            <a:r>
              <a:rPr lang="ar-SA" b="1" dirty="0" smtClean="0"/>
              <a:t>كل مظروف </a:t>
            </a:r>
            <a:r>
              <a:rPr lang="en-US" b="1" dirty="0" smtClean="0"/>
              <a:t>packet</a:t>
            </a:r>
            <a:r>
              <a:rPr lang="ar-SA" b="1" dirty="0" smtClean="0"/>
              <a:t> يأخذ مسارا مختلفا </a:t>
            </a:r>
          </a:p>
          <a:p>
            <a:endParaRPr lang="ar-SA" dirty="0"/>
          </a:p>
        </p:txBody>
      </p:sp>
      <p:pic>
        <p:nvPicPr>
          <p:cNvPr id="2050" name="Picture 2" descr="صورة ذات صل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21" y="465138"/>
            <a:ext cx="7116848" cy="591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99969" y="4173334"/>
            <a:ext cx="35292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FFFF00"/>
                </a:solidFill>
              </a:rPr>
              <a:t>تشبه </a:t>
            </a:r>
            <a:r>
              <a:rPr lang="en-US" sz="2400" b="1" dirty="0" err="1" smtClean="0">
                <a:solidFill>
                  <a:srgbClr val="FFFF00"/>
                </a:solidFill>
              </a:rPr>
              <a:t>Whats</a:t>
            </a:r>
            <a:r>
              <a:rPr lang="en-US" sz="2400" b="1" dirty="0" smtClean="0">
                <a:solidFill>
                  <a:srgbClr val="FFFF00"/>
                </a:solidFill>
              </a:rPr>
              <a:t> APP</a:t>
            </a:r>
            <a:r>
              <a:rPr lang="ar-SA" sz="2400" b="1" dirty="0" smtClean="0">
                <a:solidFill>
                  <a:srgbClr val="FFFF00"/>
                </a:solidFill>
              </a:rPr>
              <a:t> يمكن استقبال اكثر من رسالة في الوقت نفسه</a:t>
            </a:r>
            <a:endParaRPr lang="ar-SA" sz="2400" b="1" dirty="0">
              <a:solidFill>
                <a:srgbClr val="FFFF00"/>
              </a:solidFill>
            </a:endParaRPr>
          </a:p>
        </p:txBody>
      </p:sp>
      <p:sp>
        <p:nvSpPr>
          <p:cNvPr id="5" name="AutoShape 4" descr="نتيجة بحث الصور عن ‪whatsapp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8" descr="نتيجة بحث الصور عن ‪whatsapp‬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10" descr="نتيجة بحث الصور عن ‪whatsapp‬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515" y="5373663"/>
            <a:ext cx="1559788" cy="1215898"/>
          </a:xfrm>
          <a:prstGeom prst="rect">
            <a:avLst/>
          </a:prstGeom>
        </p:spPr>
      </p:pic>
      <p:pic>
        <p:nvPicPr>
          <p:cNvPr id="2060" name="Picture 12" descr="نتيجة بحث الصور عن ‪PACKET‬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166" y="2219512"/>
            <a:ext cx="1364776" cy="73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4" descr="نتيجة بحث الصور عن ‪think‬‏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66" name="Picture 18" descr="نتيجة بحث الصور عن ‪think‬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5048" y="3821372"/>
            <a:ext cx="1256141" cy="125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3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188581"/>
            <a:ext cx="10353761" cy="1326321"/>
          </a:xfrm>
        </p:spPr>
        <p:txBody>
          <a:bodyPr>
            <a:normAutofit/>
          </a:bodyPr>
          <a:lstStyle/>
          <a:p>
            <a:r>
              <a:rPr lang="ar-SA" sz="3600" dirty="0" smtClean="0"/>
              <a:t>3- </a:t>
            </a:r>
            <a:r>
              <a:rPr lang="ar-SA" sz="3600" dirty="0"/>
              <a:t>تقنية التبديل «التراسل» </a:t>
            </a:r>
            <a:r>
              <a:rPr lang="ar-SA" sz="3600" dirty="0" smtClean="0"/>
              <a:t>للدوائر التخيلية</a:t>
            </a:r>
            <a:endParaRPr lang="ar-SA" sz="3600" dirty="0"/>
          </a:p>
        </p:txBody>
      </p:sp>
      <p:sp>
        <p:nvSpPr>
          <p:cNvPr id="5" name="Rectangle 4"/>
          <p:cNvSpPr/>
          <p:nvPr/>
        </p:nvSpPr>
        <p:spPr>
          <a:xfrm>
            <a:off x="3062442" y="6178603"/>
            <a:ext cx="60564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8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مبدلات الشبكة = محولات الشبكة = مقاسم الشبكة </a:t>
            </a:r>
            <a:endParaRPr lang="en-US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"/>
          <a:stretch/>
        </p:blipFill>
        <p:spPr>
          <a:xfrm>
            <a:off x="2095771" y="1760562"/>
            <a:ext cx="8426654" cy="416711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08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6901" y="2096064"/>
            <a:ext cx="5636526" cy="3695136"/>
          </a:xfrm>
        </p:spPr>
        <p:txBody>
          <a:bodyPr>
            <a:normAutofit lnSpcReduction="10000"/>
          </a:bodyPr>
          <a:lstStyle/>
          <a:p>
            <a:r>
              <a:rPr lang="ar-SA" sz="2400" b="1" dirty="0" smtClean="0"/>
              <a:t>تجمع هذه التقنية بين تقنية تبديل الدوائر</a:t>
            </a:r>
          </a:p>
          <a:p>
            <a:pPr marL="0" indent="0">
              <a:buNone/>
            </a:pPr>
            <a:r>
              <a:rPr lang="ar-SA" sz="2400" b="1" dirty="0" smtClean="0"/>
              <a:t> وتقنية تبديل المظاريف 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اولا </a:t>
            </a:r>
            <a:r>
              <a:rPr lang="ar-SA" sz="2400" b="1" dirty="0" smtClean="0">
                <a:solidFill>
                  <a:srgbClr val="FFFF00"/>
                </a:solidFill>
              </a:rPr>
              <a:t>: يتم تحديد المسار الذي يتم عبره </a:t>
            </a:r>
          </a:p>
          <a:p>
            <a:pPr marL="0" indent="0">
              <a:buNone/>
            </a:pPr>
            <a:r>
              <a:rPr lang="ar-SA" sz="2400" b="1" dirty="0" smtClean="0">
                <a:solidFill>
                  <a:srgbClr val="FFFF00"/>
                </a:solidFill>
              </a:rPr>
              <a:t>ارسال المظاريف من بداية الشبكة الى تهايتها </a:t>
            </a:r>
          </a:p>
          <a:p>
            <a:pPr marL="0" indent="0">
              <a:buNone/>
            </a:pPr>
            <a:endParaRPr lang="ar-SA" sz="2400" b="1" dirty="0" smtClean="0">
              <a:solidFill>
                <a:srgbClr val="FFFF00"/>
              </a:solidFill>
            </a:endParaRPr>
          </a:p>
          <a:p>
            <a:r>
              <a:rPr lang="ar-SA" sz="2400" b="1" dirty="0" smtClean="0">
                <a:solidFill>
                  <a:srgbClr val="FF0000"/>
                </a:solidFill>
              </a:rPr>
              <a:t>ثانيا </a:t>
            </a:r>
            <a:r>
              <a:rPr lang="ar-SA" sz="2400" b="1" dirty="0" smtClean="0">
                <a:solidFill>
                  <a:srgbClr val="FFFF00"/>
                </a:solidFill>
              </a:rPr>
              <a:t>: يتم ارسال جميع المظاريف والتي </a:t>
            </a:r>
          </a:p>
          <a:p>
            <a:pPr marL="0" indent="0">
              <a:buNone/>
            </a:pPr>
            <a:r>
              <a:rPr lang="ar-SA" sz="2400" b="1" dirty="0">
                <a:solidFill>
                  <a:srgbClr val="FFFF00"/>
                </a:solidFill>
              </a:rPr>
              <a:t> </a:t>
            </a:r>
            <a:r>
              <a:rPr lang="ar-SA" sz="2400" b="1" dirty="0" smtClean="0">
                <a:solidFill>
                  <a:srgbClr val="FFFF00"/>
                </a:solidFill>
              </a:rPr>
              <a:t> تسلك المسار نفسه </a:t>
            </a:r>
            <a:endParaRPr lang="ar-SA" sz="2400" b="1" dirty="0">
              <a:solidFill>
                <a:srgbClr val="FFFF00"/>
              </a:solidFill>
            </a:endParaRPr>
          </a:p>
        </p:txBody>
      </p:sp>
      <p:pic>
        <p:nvPicPr>
          <p:cNvPr id="3074" name="Picture 2" descr="صورة ذات صل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t="7529" r="17219" b="8116"/>
          <a:stretch/>
        </p:blipFill>
        <p:spPr bwMode="auto">
          <a:xfrm>
            <a:off x="395785" y="256191"/>
            <a:ext cx="6632812" cy="647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 smtClean="0"/>
              <a:t>إعداد أ.ريم الدوسري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3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675</TotalTime>
  <Words>663</Words>
  <Application>Microsoft Office PowerPoint</Application>
  <PresentationFormat>Widescreen</PresentationFormat>
  <Paragraphs>123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PT Bold Heading</vt:lpstr>
      <vt:lpstr>Rockwell</vt:lpstr>
      <vt:lpstr>Times New Roman</vt:lpstr>
      <vt:lpstr>Damask</vt:lpstr>
      <vt:lpstr>تقنيات التراسل (التبديل) الشبكي.</vt:lpstr>
      <vt:lpstr>PowerPoint Presentation</vt:lpstr>
      <vt:lpstr>PowerPoint Presentation</vt:lpstr>
      <vt:lpstr>PowerPoint Presentation</vt:lpstr>
      <vt:lpstr>PowerPoint Presentation</vt:lpstr>
      <vt:lpstr>2- تقنية التبديل «التراسل» بالتوجيه والتخزين للمظاريف</vt:lpstr>
      <vt:lpstr>PowerPoint Presentation</vt:lpstr>
      <vt:lpstr>3- تقنية التبديل «التراسل» للدوائر التخيلية</vt:lpstr>
      <vt:lpstr>PowerPoint Presentation</vt:lpstr>
      <vt:lpstr>PowerPoint Presentation</vt:lpstr>
      <vt:lpstr>أجهزة الارتباط الشبكي </vt:lpstr>
      <vt:lpstr>PowerPoint Presentation</vt:lpstr>
      <vt:lpstr>أجهزة الارتباط الشبكي  بطاقة الشبكة Nic</vt:lpstr>
      <vt:lpstr>أجهزة الارتباط الشبكي  المودم Modem</vt:lpstr>
      <vt:lpstr>أجهزة الارتباط الشبكي   المجمع Hub</vt:lpstr>
      <vt:lpstr>أجهزة الارتباط الشبكي   المبدل switch</vt:lpstr>
      <vt:lpstr>أجهزة الارتباط الشبكي   الجسرbridge</vt:lpstr>
      <vt:lpstr>أجهزة الارتباط الشبكي   المحول «الموجه«router   </vt:lpstr>
      <vt:lpstr>PowerPoint Presentation</vt:lpstr>
      <vt:lpstr>سرعة التراسل للارتباط الشبكي </vt:lpstr>
      <vt:lpstr>التطبيق </vt:lpstr>
      <vt:lpstr>الواجب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29</cp:revision>
  <dcterms:created xsi:type="dcterms:W3CDTF">2017-03-12T12:52:11Z</dcterms:created>
  <dcterms:modified xsi:type="dcterms:W3CDTF">2017-03-28T05:33:56Z</dcterms:modified>
</cp:coreProperties>
</file>