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047" autoAdjust="0"/>
  </p:normalViewPr>
  <p:slideViewPr>
    <p:cSldViewPr snapToGrid="0">
      <p:cViewPr varScale="1">
        <p:scale>
          <a:sx n="56" d="100"/>
          <a:sy n="56" d="100"/>
        </p:scale>
        <p:origin x="10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DC00F2-200C-4D9C-8390-E6745BC319B9}" type="datetimeFigureOut">
              <a:rPr lang="ar-SA" smtClean="0"/>
              <a:t>01/07/38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409527-4B45-43FD-BBF6-D672660350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693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r>
              <a:rPr lang="ar-SA" sz="1200" dirty="0" smtClean="0"/>
              <a:t>مع التقدم التقني المعاصر ..تحولت معظم الشبكات الى شبكات لاسلكية  وانتشرت تطبيقاتها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9527-4B45-43FD-BBF6-D672660350C2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6176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كل طالبة </a:t>
            </a:r>
            <a:r>
              <a:rPr lang="ar-SA" b="1" dirty="0" smtClean="0"/>
              <a:t>تجيب</a:t>
            </a:r>
            <a:r>
              <a:rPr lang="ar-SA" dirty="0" smtClean="0"/>
              <a:t> على الأسئلة فرديا ثم </a:t>
            </a:r>
            <a:r>
              <a:rPr lang="ar-SA" dirty="0" smtClean="0"/>
              <a:t>تقوم كل طالبة </a:t>
            </a:r>
            <a:r>
              <a:rPr lang="ar-SA" b="1" dirty="0" smtClean="0"/>
              <a:t>بتثبيت</a:t>
            </a:r>
            <a:r>
              <a:rPr lang="ar-SA" dirty="0" smtClean="0"/>
              <a:t> ورقة اجابتها </a:t>
            </a:r>
            <a:r>
              <a:rPr lang="ar-SA" baseline="0" dirty="0" smtClean="0"/>
              <a:t>على </a:t>
            </a:r>
            <a:r>
              <a:rPr lang="ar-SA" baseline="0" dirty="0" smtClean="0"/>
              <a:t>السبورةالصغيرة «على حواف السبورة»  أو الافضل ورق </a:t>
            </a:r>
            <a:r>
              <a:rPr lang="en-US" baseline="0" dirty="0" smtClean="0"/>
              <a:t> a3 </a:t>
            </a:r>
            <a:r>
              <a:rPr lang="ar-SA" baseline="0" dirty="0" smtClean="0"/>
              <a:t>ثم </a:t>
            </a:r>
            <a:r>
              <a:rPr lang="ar-SA" b="1" baseline="0" dirty="0" smtClean="0"/>
              <a:t>في المنتصف يكون هناك ورقة توضح اسم كل سؤال </a:t>
            </a:r>
            <a:r>
              <a:rPr lang="ar-SA" b="1" baseline="0" dirty="0" smtClean="0"/>
              <a:t>وامامه اسماء </a:t>
            </a:r>
            <a:r>
              <a:rPr lang="ar-SA" b="1" baseline="0" dirty="0" smtClean="0"/>
              <a:t>الطالبات </a:t>
            </a:r>
            <a:r>
              <a:rPr lang="ar-SA" b="1" baseline="0" dirty="0" smtClean="0"/>
              <a:t>التي قمن بالاجابة </a:t>
            </a:r>
            <a:r>
              <a:rPr lang="ar-SA" b="1" baseline="0" dirty="0" smtClean="0"/>
              <a:t>الصحيحة</a:t>
            </a:r>
            <a:endParaRPr lang="ar-S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9527-4B45-43FD-BBF6-D672660350C2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958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b="1" dirty="0" smtClean="0"/>
              <a:t>تم تطوير مواصفات معيارية للشبكات اللاسلكية الحاسوبية  من قبل </a:t>
            </a:r>
            <a:r>
              <a:rPr lang="ar-SA" b="1" u="sng" dirty="0" smtClean="0"/>
              <a:t>هيئات علمية</a:t>
            </a:r>
            <a:r>
              <a:rPr lang="ar-SA" b="1" u="sng" baseline="0" dirty="0" smtClean="0"/>
              <a:t> </a:t>
            </a:r>
            <a:r>
              <a:rPr lang="ar-SA" b="1" baseline="0" dirty="0" smtClean="0"/>
              <a:t>أو تجمع </a:t>
            </a:r>
            <a:r>
              <a:rPr lang="ar-SA" b="1" u="sng" baseline="0" dirty="0" smtClean="0"/>
              <a:t>للشركات الصانعه لها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baseline="0" dirty="0" smtClean="0"/>
              <a:t>**كان انطلاق عصر الشبكات الحاسوبية اللاسلكية للربط بين أجهزة الحاسب </a:t>
            </a:r>
            <a:r>
              <a:rPr lang="ar-SA" b="1" baseline="0" dirty="0" smtClean="0"/>
              <a:t>عندما وضع المهندسين والالكترونين في امريكا مواصفات لشبكات لاسلكية ل</a:t>
            </a:r>
            <a:r>
              <a:rPr lang="ar-SA" baseline="0" dirty="0" smtClean="0"/>
              <a:t>لتطبيقات العلمية والطبية والصناعية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baseline="0" dirty="0" smtClean="0"/>
              <a:t>وبعد ذلك تطورت كثيييرا الشبكات اللاسلكة وتم اصدار مواصفاتها القياسية من هيئات مختلفة شملت ما يلي: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9527-4B45-43FD-BBF6-D672660350C2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5105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9527-4B45-43FD-BBF6-D672660350C2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9010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من استخداماتها  ( للبث التلفزوني – الإذاعي ) في المناطق المأهولة سكانيا 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9527-4B45-43FD-BBF6-D672660350C2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7816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09527-4B45-43FD-BBF6-D672660350C2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76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1EE9-E864-487D-BFA0-B5D6EE1DA36F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B6A5-70AB-49C6-A489-8C24B30EF829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BED5-A774-434F-B7A0-581F0FDC188C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6279-CF48-4A02-B2C7-E07C45706021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B242C98-2F47-4403-B262-A3E74949E3A1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0C45-99BE-488F-909C-7FD19BE7E7FA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AD07-9AEF-4745-8953-4822E0496509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11B8-996D-43C1-BA8B-CDD3F1D14A2A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EFD6-3DCA-4501-B79C-1297F2073FCC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5481-B854-4A00-94B3-3389B655B33F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CD2B-36AB-4CAA-9720-D09FEF44DEF3}" type="datetime1">
              <a:rPr lang="en-US" smtClean="0"/>
              <a:t>3/28/2017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A2113BE-EABD-4136-9582-E5B5E422A0ED}" type="datetime1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اعداد أ . ريم الدوسري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الشبكات اللاسلكية</a:t>
            </a:r>
            <a:endParaRPr lang="ar-SA" dirty="0"/>
          </a:p>
        </p:txBody>
      </p:sp>
      <p:pic>
        <p:nvPicPr>
          <p:cNvPr id="1026" name="Picture 2" descr="نتيجة بحث الصور عن الشبكات اللاسلكي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065" y="4468031"/>
            <a:ext cx="4171950" cy="22740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86252" y="452475"/>
            <a:ext cx="63409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الشبكة اللاسلكية الموسعه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8095" y="1532673"/>
            <a:ext cx="542544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ar-SA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بالإضافة </a:t>
            </a:r>
            <a:r>
              <a:rPr lang="ar-SA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الى شبكات الحاسب اللاسلكية </a:t>
            </a:r>
            <a:r>
              <a:rPr lang="en-U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sz="4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803" y="2351261"/>
            <a:ext cx="67217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تم تطوير شبكات موسعه للنقل اللاسلكي </a:t>
            </a:r>
          </a:p>
        </p:txBody>
      </p:sp>
      <p:sp>
        <p:nvSpPr>
          <p:cNvPr id="9" name="Circular Arrow 8"/>
          <p:cNvSpPr/>
          <p:nvPr/>
        </p:nvSpPr>
        <p:spPr>
          <a:xfrm rot="20136123" flipH="1">
            <a:off x="6314933" y="1441541"/>
            <a:ext cx="1210832" cy="1319779"/>
          </a:xfrm>
          <a:prstGeom prst="circular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7167" y="3386339"/>
            <a:ext cx="118384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بين الدول والمدن والقارات للمكالمات الهاتفية وللبيانات من هيئات دولية أهمها:</a:t>
            </a:r>
            <a:endParaRPr lang="en-US" sz="3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8066" y="4674714"/>
            <a:ext cx="4418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شبكة النقل الخلوي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2803" y="4707410"/>
            <a:ext cx="5298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شبكة الأقمار الصناعية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647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136" y="1774565"/>
            <a:ext cx="10058400" cy="42793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rgbClr val="00B0F0"/>
                </a:solidFill>
              </a:rPr>
              <a:t>تتكون من عدة قطاعات مكانية (يسمى كل قطاع </a:t>
            </a:r>
            <a:r>
              <a:rPr lang="en-US" sz="2400" b="1" dirty="0" smtClean="0">
                <a:solidFill>
                  <a:srgbClr val="00B0F0"/>
                </a:solidFill>
              </a:rPr>
              <a:t>cell</a:t>
            </a:r>
            <a:r>
              <a:rPr lang="ar-SA" sz="2400" b="1" dirty="0" smtClean="0">
                <a:solidFill>
                  <a:srgbClr val="00B0F0"/>
                </a:solidFill>
              </a:rPr>
              <a:t> خلية )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rgbClr val="00B0F0"/>
                </a:solidFill>
              </a:rPr>
              <a:t>تمتد القطاعات لمسافة تقارب 20 كيلومترا 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rgbClr val="00B0F0"/>
                </a:solidFill>
              </a:rPr>
              <a:t> </a:t>
            </a:r>
            <a:r>
              <a:rPr lang="ar-SA" sz="2400" b="1" dirty="0" smtClean="0">
                <a:solidFill>
                  <a:srgbClr val="00B0F0"/>
                </a:solidFill>
              </a:rPr>
              <a:t>ويتوسط كل قطاع برج للاتصال ويقوم بالتقاط الإشارات من الهواتف الجوالة 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rgbClr val="00B0F0"/>
                </a:solidFill>
              </a:rPr>
              <a:t>وعند تحريك الجوال الى منطقة أخرى يتم تحويل التحكم بالإشارة الى برج آخر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rgbClr val="00B0F0"/>
                </a:solidFill>
              </a:rPr>
              <a:t>ترتبط الأبراج </a:t>
            </a:r>
            <a:r>
              <a:rPr lang="ar-SA" sz="2400" b="1" dirty="0" smtClean="0">
                <a:solidFill>
                  <a:srgbClr val="C00000"/>
                </a:solidFill>
              </a:rPr>
              <a:t>بوحدة مركزية للتحكم الهاتفي </a:t>
            </a:r>
            <a:r>
              <a:rPr lang="ar-SA" sz="2400" b="1" dirty="0" smtClean="0">
                <a:solidFill>
                  <a:srgbClr val="00B0F0"/>
                </a:solidFill>
              </a:rPr>
              <a:t>والتي تقوم بالتنسيق بين أجهزة الأبراج كما ترتبط الوحدة بالشبكة الهاتفية الثابتةلارسال المكالكمات للهواتف الثابتة</a:t>
            </a:r>
          </a:p>
          <a:p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08237" y="580201"/>
            <a:ext cx="4418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شبكة النقل الخلوي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9218" name="Picture 2" descr="Image result for ‫شبكة النقل الخلوي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47" y="1041866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98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69" y="1325672"/>
            <a:ext cx="11430000" cy="405079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ar-SA" sz="18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لنقل وتبادل البيانات بين الدول والقارات لاسلكيا </a:t>
            </a:r>
          </a:p>
          <a:p>
            <a:pPr>
              <a:lnSpc>
                <a:spcPct val="170000"/>
              </a:lnSpc>
            </a:pPr>
            <a:r>
              <a:rPr lang="ar-SA" sz="18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القمر الصناعي : </a:t>
            </a:r>
            <a:r>
              <a:rPr lang="ar-SA" sz="1800" b="1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جهاز إعادة بث في الفضاء الخارجي ---- </a:t>
            </a:r>
            <a:r>
              <a:rPr lang="ar-SA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يتم ارسال الإشارة على موجه عاليه التردد من صحن هوائي</a:t>
            </a:r>
            <a:r>
              <a:rPr lang="ar-SA" sz="1800" b="1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(في المحطة)----</a:t>
            </a:r>
            <a:r>
              <a:rPr lang="ar-SA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يجري التقاطها  من القمر الصناعي  </a:t>
            </a:r>
            <a:r>
              <a:rPr lang="ar-SA" sz="1800" b="1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--- </a:t>
            </a:r>
            <a:r>
              <a:rPr lang="ar-SA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ثم تكبيرها </a:t>
            </a:r>
            <a:r>
              <a:rPr lang="ar-SA" sz="1800" b="1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--- </a:t>
            </a:r>
            <a:r>
              <a:rPr lang="ar-SA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وإعادة إذاعتها الى الأرض  ( حيث يتم إلتقاطها من صحون الإستقبال اللاسلكية  الأخرى )</a:t>
            </a:r>
          </a:p>
          <a:p>
            <a:pPr>
              <a:lnSpc>
                <a:spcPct val="170000"/>
              </a:lnSpc>
            </a:pPr>
            <a:r>
              <a:rPr lang="ar-SA" sz="1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sz="18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الإرسال الإذاعي </a:t>
            </a:r>
            <a:r>
              <a:rPr lang="ar-SA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من محطة معينة --- الى أجهزة الإستقبال )</a:t>
            </a:r>
          </a:p>
          <a:p>
            <a:pPr>
              <a:lnSpc>
                <a:spcPct val="170000"/>
              </a:lnSpc>
            </a:pPr>
            <a:r>
              <a:rPr lang="ar-SA" sz="18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الإرسال التلفزيوني </a:t>
            </a:r>
            <a:r>
              <a:rPr lang="ar-SA" sz="1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من محطة معينة --- الى أجهزة الإستقبال </a:t>
            </a:r>
            <a:r>
              <a:rPr lang="ar-SA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كالفضائيات التلفزيونية</a:t>
            </a:r>
          </a:p>
          <a:p>
            <a:pPr>
              <a:lnSpc>
                <a:spcPct val="170000"/>
              </a:lnSpc>
            </a:pPr>
            <a:endParaRPr lang="ar-SA" sz="1800" b="1" dirty="0" smtClean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ar-SA" sz="18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الإرسال بالقمر الصناعي يعاب عليه </a:t>
            </a:r>
            <a:r>
              <a:rPr lang="ar-SA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التأخير الكبير الملحوظ في استقبال الإشارة </a:t>
            </a:r>
            <a:r>
              <a:rPr lang="ar-SA" sz="18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لبعد المسافة بين الأرض والقمر الصناعي </a:t>
            </a:r>
            <a:r>
              <a:rPr lang="ar-SA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والتأثر بالتشويش </a:t>
            </a:r>
            <a:r>
              <a:rPr lang="ar-SA" sz="18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والتداخل مع الموجات المحيطة </a:t>
            </a:r>
            <a:r>
              <a:rPr lang="ar-SA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والتأثر بالعوامل الطبيعية </a:t>
            </a:r>
            <a:r>
              <a:rPr lang="ar-SA" sz="18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مثل المطر والعواصف الرملية </a:t>
            </a:r>
          </a:p>
          <a:p>
            <a:pPr>
              <a:lnSpc>
                <a:spcPct val="170000"/>
              </a:lnSpc>
            </a:pPr>
            <a:endParaRPr lang="ar-SA" sz="18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51960" y="535245"/>
            <a:ext cx="5298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شبكة الأقمار الصناعية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AutoShape 2" descr="Image result for ‫شبكة الأقمار الصناعية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7" name="Picture 4" descr="Image result for ‫شبكة الأقمار الصناعية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69" y="160339"/>
            <a:ext cx="3175817" cy="176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95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الارتباط بالشبكات اللاسلكية الحاسوبية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7030A0"/>
                </a:solidFill>
              </a:rPr>
              <a:t> مودم لاسلكي للاتصال المتعدد (نقطة إتصال ) </a:t>
            </a:r>
            <a:r>
              <a:rPr lang="en-US" sz="3200" b="1" dirty="0" smtClean="0">
                <a:solidFill>
                  <a:srgbClr val="7030A0"/>
                </a:solidFill>
              </a:rPr>
              <a:t>Access point </a:t>
            </a:r>
            <a:endParaRPr lang="ar-SA" sz="3200" b="1" dirty="0" smtClean="0">
              <a:solidFill>
                <a:srgbClr val="7030A0"/>
              </a:solidFill>
            </a:endParaRPr>
          </a:p>
          <a:p>
            <a:r>
              <a:rPr lang="ar-SA" sz="3200" b="1" dirty="0" smtClean="0">
                <a:solidFill>
                  <a:srgbClr val="7030A0"/>
                </a:solidFill>
              </a:rPr>
              <a:t> دائرة مودم اتصال لاسلكي لجهاز الحاسب </a:t>
            </a:r>
            <a:endParaRPr lang="ar-SA" sz="3200" b="1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  <p:sp>
        <p:nvSpPr>
          <p:cNvPr id="5" name="AutoShape 2" descr="Image result for Access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AutoShape 4" descr="Image result for Access poin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784" y="3690445"/>
            <a:ext cx="2286000" cy="1905000"/>
          </a:xfrm>
          <a:prstGeom prst="rect">
            <a:avLst/>
          </a:prstGeom>
        </p:spPr>
      </p:pic>
      <p:pic>
        <p:nvPicPr>
          <p:cNvPr id="7174" name="Picture 6" descr="Image result for ‫دائرة مودم اتصال لاسلكي لجهاز الحاسب‬‎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90" y="3379682"/>
            <a:ext cx="3137339" cy="252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70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 smtClean="0">
                <a:solidFill>
                  <a:srgbClr val="7030A0"/>
                </a:solidFill>
              </a:rPr>
              <a:t>تعرف الشبكة اللاسلكية </a:t>
            </a:r>
            <a:endParaRPr lang="ar-SA" sz="4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ar-SA" sz="3200" b="1" dirty="0" smtClean="0"/>
          </a:p>
          <a:p>
            <a:pPr algn="ctr"/>
            <a:r>
              <a:rPr lang="ar-SA" sz="3200" b="1" dirty="0" smtClean="0"/>
              <a:t>مجموعة </a:t>
            </a:r>
            <a:r>
              <a:rPr lang="ar-SA" sz="3200" b="1" dirty="0" smtClean="0"/>
              <a:t>من الوحدات المرتبطة بقنوات لاسلكية بهدف تبادل المعلومات والاشتراك في المصادر بينها .</a:t>
            </a:r>
            <a:endParaRPr lang="ar-SA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z="1400" b="1" dirty="0" smtClean="0"/>
              <a:t>اعداد أ . ريم الدوسري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27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292" y="2216942"/>
            <a:ext cx="10058400" cy="2436944"/>
          </a:xfrm>
        </p:spPr>
        <p:txBody>
          <a:bodyPr>
            <a:noAutofit/>
          </a:bodyPr>
          <a:lstStyle/>
          <a:p>
            <a:r>
              <a:rPr lang="ar-SA" sz="2800" b="1" dirty="0" smtClean="0"/>
              <a:t>س1  ماهي  قنوات التراسل اللاسلكية ؟</a:t>
            </a:r>
          </a:p>
          <a:p>
            <a:r>
              <a:rPr lang="ar-SA" sz="2800" b="1" dirty="0" smtClean="0"/>
              <a:t>س2  مامعنى المصطلح </a:t>
            </a:r>
            <a:r>
              <a:rPr lang="en-US" sz="2800" b="1" dirty="0" smtClean="0"/>
              <a:t>IEEE</a:t>
            </a:r>
            <a:r>
              <a:rPr lang="ar-SA" sz="2800" b="1" dirty="0" smtClean="0"/>
              <a:t> ؟</a:t>
            </a:r>
          </a:p>
          <a:p>
            <a:r>
              <a:rPr lang="ar-SA" sz="2800" b="1" dirty="0" smtClean="0"/>
              <a:t>س3  ماهي شبكة الواي فاي </a:t>
            </a:r>
            <a:r>
              <a:rPr lang="en-US" sz="2800" b="1" dirty="0" smtClean="0"/>
              <a:t>WI FI</a:t>
            </a:r>
            <a:r>
              <a:rPr lang="ar-SA" sz="2800" b="1" dirty="0" smtClean="0"/>
              <a:t> ؟</a:t>
            </a:r>
          </a:p>
          <a:p>
            <a:r>
              <a:rPr lang="ar-SA" sz="2800" b="1" dirty="0" smtClean="0"/>
              <a:t>س4 ماهي شبكة الواي ماكس </a:t>
            </a:r>
            <a:r>
              <a:rPr lang="en-US" sz="2800" b="1" dirty="0" smtClean="0"/>
              <a:t>WI –MAX</a:t>
            </a:r>
            <a:r>
              <a:rPr lang="ar-SA" sz="2800" b="1" dirty="0" smtClean="0"/>
              <a:t> ؟</a:t>
            </a:r>
          </a:p>
          <a:p>
            <a:r>
              <a:rPr lang="ar-SA" sz="2800" b="1" dirty="0" smtClean="0"/>
              <a:t>س5 ماهي شبكة البلوتوث </a:t>
            </a:r>
            <a:r>
              <a:rPr lang="en-US" sz="2800" b="1" dirty="0" smtClean="0"/>
              <a:t>Bluetooth </a:t>
            </a:r>
            <a:r>
              <a:rPr lang="ar-SA" sz="2800" b="1" dirty="0" smtClean="0"/>
              <a:t> ؟</a:t>
            </a:r>
            <a:endParaRPr lang="ar-SA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068192"/>
              </p:ext>
            </p:extLst>
          </p:nvPr>
        </p:nvGraphicFramePr>
        <p:xfrm>
          <a:off x="3048" y="0"/>
          <a:ext cx="12192000" cy="13176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63166"/>
                <a:gridCol w="6928834"/>
              </a:tblGrid>
              <a:tr h="131762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FF00"/>
                          </a:solidFill>
                        </a:rPr>
                        <a:t>الهدف</a:t>
                      </a:r>
                      <a:r>
                        <a:rPr lang="ar-SA" sz="2400" b="1" baseline="0" dirty="0">
                          <a:solidFill>
                            <a:srgbClr val="FFFF00"/>
                          </a:solidFill>
                        </a:rPr>
                        <a:t> : </a:t>
                      </a:r>
                      <a:r>
                        <a:rPr lang="ar-S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 تفرق الطالبة بن تقنيات التراسل الشبكي</a:t>
                      </a:r>
                      <a:endParaRPr lang="ar-SA" sz="2000" b="1" dirty="0">
                        <a:solidFill>
                          <a:srgbClr val="FFC000"/>
                        </a:solidFill>
                      </a:endParaRPr>
                    </a:p>
                  </a:txBody>
                  <a:tcPr marT="45760" marB="45760">
                    <a:solidFill>
                      <a:srgbClr val="96E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/>
                        <a:t>استراتيجية</a:t>
                      </a:r>
                      <a:r>
                        <a:rPr lang="ar-SA" sz="2000" b="1" baseline="0" dirty="0"/>
                        <a:t> </a:t>
                      </a:r>
                      <a:r>
                        <a:rPr lang="ar-SA" sz="2000" b="1" baseline="0" dirty="0" smtClean="0"/>
                        <a:t> </a:t>
                      </a:r>
                      <a:r>
                        <a:rPr lang="ar-SA" sz="20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القراءةالسريعه – الاجماع على تحديد الموقع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baseline="0" dirty="0" smtClean="0"/>
                        <a:t> </a:t>
                      </a:r>
                      <a:r>
                        <a:rPr lang="ar-SA" sz="2000" b="1" baseline="0" dirty="0"/>
                        <a:t>نشاط </a:t>
                      </a:r>
                      <a:r>
                        <a:rPr lang="ar-SA" sz="2000" b="1" baseline="0" dirty="0" smtClean="0"/>
                        <a:t>فردي</a:t>
                      </a:r>
                      <a:endParaRPr lang="ar-SA" sz="2000" b="1" baseline="0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/>
                        <a:t>الوقت : 5 دقائق</a:t>
                      </a:r>
                    </a:p>
                  </a:txBody>
                  <a:tcPr marT="45760" marB="45760">
                    <a:solidFill>
                      <a:srgbClr val="96E6A3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47675" y="394295"/>
            <a:ext cx="2279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نشاط -1-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074" name="Picture 2" descr="نتيجة بحث الصور عن استراتيجية الاجماع على تحديد الموق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77" y="1930340"/>
            <a:ext cx="5140657" cy="3855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z="1200" b="1" dirty="0" smtClean="0"/>
              <a:t>اعداد أ . ريم الدوسري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138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866" y="506435"/>
            <a:ext cx="10650576" cy="1609344"/>
          </a:xfrm>
        </p:spPr>
        <p:txBody>
          <a:bodyPr/>
          <a:lstStyle/>
          <a:p>
            <a:r>
              <a:rPr lang="ar-SA" b="1" dirty="0" smtClean="0"/>
              <a:t>تتنوع </a:t>
            </a:r>
            <a:r>
              <a:rPr lang="ar-SA" b="1" dirty="0" smtClean="0">
                <a:solidFill>
                  <a:srgbClr val="7030A0"/>
                </a:solidFill>
              </a:rPr>
              <a:t>قنوات التراسل اللاسلكة </a:t>
            </a:r>
            <a:r>
              <a:rPr lang="ar-SA" b="1" dirty="0" smtClean="0"/>
              <a:t>الى أنواع منها :</a:t>
            </a:r>
            <a:endParaRPr lang="ar-SA" b="1" dirty="0"/>
          </a:p>
        </p:txBody>
      </p:sp>
      <p:pic>
        <p:nvPicPr>
          <p:cNvPr id="2050" name="Picture 2" descr="نتيجة بحث الصور عن الشبكات اللاسلكية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2292373"/>
            <a:ext cx="53721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41948" y="2508650"/>
            <a:ext cx="4531057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3200" b="1" dirty="0" smtClean="0">
                <a:solidFill>
                  <a:srgbClr val="FF0000"/>
                </a:solidFill>
              </a:rPr>
              <a:t>قناة البث بالميكرويف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3200" b="1" dirty="0" smtClean="0">
                <a:solidFill>
                  <a:srgbClr val="FF0000"/>
                </a:solidFill>
              </a:rPr>
              <a:t>قناة البث بالأشعة تحت الحمراء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3200" b="1" dirty="0" smtClean="0">
                <a:solidFill>
                  <a:srgbClr val="FF0000"/>
                </a:solidFill>
              </a:rPr>
              <a:t>قناة البث الليزري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0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3" y="-119371"/>
            <a:ext cx="11966917" cy="1609344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7030A0"/>
                </a:solidFill>
              </a:rPr>
              <a:t>معهد المهندسين الكهربائين والالكترونين بالولايات المتحدة الأمريكية</a:t>
            </a:r>
            <a:endParaRPr lang="ar-SA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6188" y="7065239"/>
            <a:ext cx="10058400" cy="4050792"/>
          </a:xfrm>
        </p:spPr>
        <p:txBody>
          <a:bodyPr/>
          <a:lstStyle/>
          <a:p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 </a:t>
            </a:r>
          </a:p>
          <a:p>
            <a:endParaRPr lang="ar-SA" dirty="0"/>
          </a:p>
        </p:txBody>
      </p:sp>
      <p:pic>
        <p:nvPicPr>
          <p:cNvPr id="4098" name="Picture 2" descr="نتيجة بحث الصور عن ‪ieee wallpaper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22" y="2598161"/>
            <a:ext cx="6907237" cy="178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نتيجة بحث الصور عن ‪america‬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751" y="1280529"/>
            <a:ext cx="2067952" cy="995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76115" y="4580033"/>
            <a:ext cx="49584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تم وضع مواصفات </a:t>
            </a:r>
            <a:r>
              <a:rPr lang="ar-SA" sz="3200" b="1" dirty="0">
                <a:solidFill>
                  <a:srgbClr val="FF0000"/>
                </a:solidFill>
              </a:rPr>
              <a:t>لشبكات لاسلكية </a:t>
            </a:r>
            <a:r>
              <a:rPr lang="ar-SA" sz="32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ircular Arrow 5"/>
          <p:cNvSpPr/>
          <p:nvPr/>
        </p:nvSpPr>
        <p:spPr>
          <a:xfrm rot="19626485" flipH="1">
            <a:off x="5989427" y="4440300"/>
            <a:ext cx="1019094" cy="92389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89143" y="5157789"/>
            <a:ext cx="49968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>
                <a:solidFill>
                  <a:srgbClr val="FFC000"/>
                </a:solidFill>
              </a:rPr>
              <a:t>للتطبيقات العلمية والطبية والصناعية</a:t>
            </a:r>
            <a:endParaRPr lang="en-US" sz="3200" b="1" cap="none" spc="0" dirty="0">
              <a:ln w="0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1062" y="6177632"/>
            <a:ext cx="103749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 smtClean="0">
                <a:solidFill>
                  <a:srgbClr val="00B0F0"/>
                </a:solidFill>
              </a:rPr>
              <a:t>انطلاق عصر الشبكات الحاسوبية اللاسلكية للربط بين أجهزة الحاسب </a:t>
            </a:r>
            <a:endParaRPr lang="ar-SA" sz="3600" b="1" dirty="0">
              <a:solidFill>
                <a:srgbClr val="00B0F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اعداد أ . ريم الدوسري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6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2287"/>
            <a:ext cx="11539255" cy="1609344"/>
          </a:xfrm>
        </p:spPr>
        <p:txBody>
          <a:bodyPr>
            <a:noAutofit/>
          </a:bodyPr>
          <a:lstStyle/>
          <a:p>
            <a:pPr algn="r"/>
            <a:r>
              <a:rPr lang="ar-SA" sz="4800" b="1" dirty="0">
                <a:solidFill>
                  <a:srgbClr val="00B0F0"/>
                </a:solidFill>
              </a:rPr>
              <a:t>وبعد ذلك </a:t>
            </a:r>
            <a:r>
              <a:rPr lang="ar-SA" sz="4800" b="1" dirty="0" smtClean="0">
                <a:solidFill>
                  <a:srgbClr val="00B0F0"/>
                </a:solidFill>
              </a:rPr>
              <a:t>تطورت الشبكات </a:t>
            </a:r>
            <a:r>
              <a:rPr lang="ar-SA" sz="4800" b="1" dirty="0">
                <a:solidFill>
                  <a:srgbClr val="00B0F0"/>
                </a:solidFill>
              </a:rPr>
              <a:t>اللاسلكة وتم </a:t>
            </a:r>
            <a:r>
              <a:rPr lang="ar-SA" sz="4800" b="1" dirty="0" smtClean="0">
                <a:solidFill>
                  <a:srgbClr val="00B0F0"/>
                </a:solidFill>
              </a:rPr>
              <a:t>اصدارمواصفاتها </a:t>
            </a:r>
            <a:r>
              <a:rPr lang="ar-SA" sz="4800" b="1" dirty="0">
                <a:solidFill>
                  <a:srgbClr val="00B0F0"/>
                </a:solidFill>
              </a:rPr>
              <a:t>القياسية من هيئات مختلفة شملت ما يلي:</a:t>
            </a:r>
            <a:br>
              <a:rPr lang="ar-SA" sz="4800" b="1" dirty="0">
                <a:solidFill>
                  <a:srgbClr val="00B0F0"/>
                </a:solidFill>
              </a:rPr>
            </a:br>
            <a:endParaRPr lang="ar-SA" sz="4800" b="1" dirty="0">
              <a:solidFill>
                <a:srgbClr val="00B0F0"/>
              </a:solidFill>
            </a:endParaRPr>
          </a:p>
        </p:txBody>
      </p:sp>
      <p:sp>
        <p:nvSpPr>
          <p:cNvPr id="5" name="AutoShape 2" descr="نتيجة بحث الصور عن ‪wifi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AutoShape 4" descr="نتيجة بحث الصور عن ‪wifi‬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8" name="AutoShape 8" descr="نتيجة بحث الصور عن ‪wifi‬‏"/>
          <p:cNvSpPr>
            <a:spLocks noChangeAspect="1" noChangeArrowheads="1"/>
          </p:cNvSpPr>
          <p:nvPr/>
        </p:nvSpPr>
        <p:spPr bwMode="auto">
          <a:xfrm>
            <a:off x="8753038" y="329877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5130" name="Picture 10" descr="نتيجة بحث الصور عن ‪wifi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735" y="2581180"/>
            <a:ext cx="250507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نتيجة بحث الصور عن ‪wi max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881" y="2351041"/>
            <a:ext cx="260766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4" descr="نتيجة بحث الصور عن ‪bluetooth‬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" name="AutoShape 16" descr="نتيجة بحث الصور عن ‪bluetooth‬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1" name="AutoShape 18" descr="نتيجة بحث الصور عن ‪bluetooth‬‏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438" y="2717754"/>
            <a:ext cx="3124200" cy="1466850"/>
          </a:xfrm>
          <a:prstGeom prst="rect">
            <a:avLst/>
          </a:prstGeom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9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b="1" dirty="0" smtClean="0">
                <a:solidFill>
                  <a:srgbClr val="00B0F0"/>
                </a:solidFill>
              </a:rPr>
              <a:t>  تم تطوير مواصفاتها من تجمع لعدد من الشركات الصانعه الكبرى مثل : نوكيا – توشيبا – انتل – اي بي ام </a:t>
            </a:r>
          </a:p>
          <a:p>
            <a:r>
              <a:rPr lang="ar-SA" sz="2800" b="1" dirty="0" smtClean="0">
                <a:solidFill>
                  <a:srgbClr val="00B0F0"/>
                </a:solidFill>
              </a:rPr>
              <a:t>لربط الأجهزة الشخصية الحاسوبية بمسافة محدودة كقاعه أو غرفة</a:t>
            </a:r>
          </a:p>
          <a:p>
            <a:r>
              <a:rPr lang="ar-SA" sz="2800" b="1" dirty="0" smtClean="0">
                <a:solidFill>
                  <a:srgbClr val="00B0F0"/>
                </a:solidFill>
              </a:rPr>
              <a:t>اطلق عليها اسم </a:t>
            </a:r>
            <a:r>
              <a:rPr lang="en-US" sz="2800" b="1" dirty="0" smtClean="0">
                <a:solidFill>
                  <a:srgbClr val="00B0F0"/>
                </a:solidFill>
              </a:rPr>
              <a:t>)</a:t>
            </a:r>
            <a:r>
              <a:rPr lang="ar-SA" sz="2800" b="1" dirty="0" smtClean="0">
                <a:solidFill>
                  <a:srgbClr val="00B0F0"/>
                </a:solidFill>
              </a:rPr>
              <a:t> بلوتوث)</a:t>
            </a:r>
          </a:p>
          <a:p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89" y="3799489"/>
            <a:ext cx="4027359" cy="19943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-172288" y="510903"/>
            <a:ext cx="738455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الشبكة اللاسلكية الشخصية 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z="1200" b="1" dirty="0" smtClean="0"/>
              <a:t>اعداد أ . ريم الدوسري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97412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813" y="1373865"/>
            <a:ext cx="10058400" cy="4050792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00B0F0"/>
                </a:solidFill>
              </a:rPr>
              <a:t> تم تطويرها من معهد </a:t>
            </a:r>
            <a:r>
              <a:rPr lang="en-US" sz="3600" b="1" dirty="0" smtClean="0">
                <a:solidFill>
                  <a:srgbClr val="00B0F0"/>
                </a:solidFill>
              </a:rPr>
              <a:t>IEEE</a:t>
            </a:r>
          </a:p>
          <a:p>
            <a:r>
              <a:rPr lang="ar-SA" sz="3600" b="1" dirty="0" smtClean="0">
                <a:solidFill>
                  <a:srgbClr val="00B0F0"/>
                </a:solidFill>
              </a:rPr>
              <a:t> تسمى تجاريا (واي فاي)</a:t>
            </a:r>
          </a:p>
          <a:p>
            <a:r>
              <a:rPr lang="ar-SA" sz="3600" b="1" dirty="0" smtClean="0">
                <a:solidFill>
                  <a:srgbClr val="00B0F0"/>
                </a:solidFill>
              </a:rPr>
              <a:t> تستخدم نطاق الترددات المفتوح للتطبيقات العلمية والطبية والصناعية </a:t>
            </a:r>
          </a:p>
          <a:p>
            <a:r>
              <a:rPr lang="ar-SA" sz="3600" b="1" dirty="0" smtClean="0">
                <a:solidFill>
                  <a:srgbClr val="00B0F0"/>
                </a:solidFill>
              </a:rPr>
              <a:t> في حدود مبنى او عدة مباني متجاورة </a:t>
            </a:r>
            <a:endParaRPr lang="ar-SA" sz="3600" b="1" dirty="0">
              <a:solidFill>
                <a:srgbClr val="00B0F0"/>
              </a:solidFill>
            </a:endParaRPr>
          </a:p>
        </p:txBody>
      </p:sp>
      <p:pic>
        <p:nvPicPr>
          <p:cNvPr id="5" name="Picture 10" descr="نتيجة بحث الصور عن ‪wifi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083" y="3484179"/>
            <a:ext cx="3580980" cy="23042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1780" y="363767"/>
            <a:ext cx="57036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الشبكة اللاسلكية المحلية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4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104" y="1159711"/>
            <a:ext cx="10655282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dirty="0" smtClean="0"/>
          </a:p>
          <a:p>
            <a:r>
              <a:rPr lang="ar-SA" sz="2800" b="1" dirty="0" smtClean="0">
                <a:solidFill>
                  <a:srgbClr val="00B0F0"/>
                </a:solidFill>
              </a:rPr>
              <a:t>  </a:t>
            </a:r>
            <a:r>
              <a:rPr lang="ar-SA" sz="2800" b="1" dirty="0">
                <a:solidFill>
                  <a:srgbClr val="00B0F0"/>
                </a:solidFill>
              </a:rPr>
              <a:t>تم تطويرها من معهد </a:t>
            </a:r>
            <a:r>
              <a:rPr lang="en-US" sz="2800" b="1" dirty="0" smtClean="0">
                <a:solidFill>
                  <a:srgbClr val="00B0F0"/>
                </a:solidFill>
              </a:rPr>
              <a:t>IEEE</a:t>
            </a:r>
            <a:endParaRPr lang="ar-SA" sz="2800" b="1" dirty="0" smtClean="0">
              <a:solidFill>
                <a:srgbClr val="00B0F0"/>
              </a:solidFill>
            </a:endParaRPr>
          </a:p>
          <a:p>
            <a:r>
              <a:rPr lang="ar-SA" sz="2800" b="1" dirty="0" smtClean="0">
                <a:solidFill>
                  <a:srgbClr val="00B0F0"/>
                </a:solidFill>
              </a:rPr>
              <a:t> تسمى تجاريا ( واي ماكس) </a:t>
            </a:r>
          </a:p>
          <a:p>
            <a:r>
              <a:rPr lang="ar-SA" sz="2800" b="1" dirty="0" smtClean="0">
                <a:solidFill>
                  <a:srgbClr val="00B0F0"/>
                </a:solidFill>
              </a:rPr>
              <a:t> تمتد لحدود و نطاق مدينة </a:t>
            </a:r>
          </a:p>
          <a:p>
            <a:r>
              <a:rPr lang="ar-SA" sz="2800" b="1" dirty="0" smtClean="0">
                <a:solidFill>
                  <a:srgbClr val="00B0F0"/>
                </a:solidFill>
              </a:rPr>
              <a:t> نقل البيانات بسرعه عالية ( مفيدة في البيانات الكبيرة الحجم مثل ارسال صور – فيديو ...)</a:t>
            </a:r>
          </a:p>
          <a:p>
            <a:r>
              <a:rPr lang="ar-SA" sz="2800" b="1" dirty="0" smtClean="0">
                <a:solidFill>
                  <a:srgbClr val="00B0F0"/>
                </a:solidFill>
              </a:rPr>
              <a:t> من استخداماتها  ( للبث التلفزوني – الإذاعي )</a:t>
            </a:r>
          </a:p>
          <a:p>
            <a:endParaRPr lang="ar-SA" dirty="0"/>
          </a:p>
        </p:txBody>
      </p:sp>
      <p:pic>
        <p:nvPicPr>
          <p:cNvPr id="4" name="Picture 12" descr="نتيجة بحث الصور عن ‪wi max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562" y="3811321"/>
            <a:ext cx="2963918" cy="25008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065" y="499772"/>
            <a:ext cx="63409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الشبكة اللاسلكية المدنية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أ . ريم الدوسري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5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658</TotalTime>
  <Words>689</Words>
  <Application>Microsoft Office PowerPoint</Application>
  <PresentationFormat>Widescreen</PresentationFormat>
  <Paragraphs>88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Rockwell</vt:lpstr>
      <vt:lpstr>Rockwell Condensed</vt:lpstr>
      <vt:lpstr>Tahoma</vt:lpstr>
      <vt:lpstr>Times New Roman</vt:lpstr>
      <vt:lpstr>Wingdings</vt:lpstr>
      <vt:lpstr>Wood Type</vt:lpstr>
      <vt:lpstr>الشبكات اللاسلكية</vt:lpstr>
      <vt:lpstr>تعرف الشبكة اللاسلكية </vt:lpstr>
      <vt:lpstr>PowerPoint Presentation</vt:lpstr>
      <vt:lpstr>تتنوع قنوات التراسل اللاسلكة الى أنواع منها :</vt:lpstr>
      <vt:lpstr>معهد المهندسين الكهربائين والالكترونين بالولايات المتحدة الأمريكية</vt:lpstr>
      <vt:lpstr>وبعد ذلك تطورت الشبكات اللاسلكة وتم اصدارمواصفاتها القياسية من هيئات مختلفة شملت ما يلي: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الارتباط بالشبكات اللاسلكية الحاسوبية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33</cp:revision>
  <dcterms:created xsi:type="dcterms:W3CDTF">2017-03-13T07:47:30Z</dcterms:created>
  <dcterms:modified xsi:type="dcterms:W3CDTF">2017-03-28T05:40:01Z</dcterms:modified>
</cp:coreProperties>
</file>