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9"/>
  </p:notesMasterIdLst>
  <p:sldIdLst>
    <p:sldId id="256" r:id="rId2"/>
    <p:sldId id="268" r:id="rId3"/>
    <p:sldId id="267" r:id="rId4"/>
    <p:sldId id="266" r:id="rId5"/>
    <p:sldId id="272" r:id="rId6"/>
    <p:sldId id="257" r:id="rId7"/>
    <p:sldId id="270" r:id="rId8"/>
    <p:sldId id="271" r:id="rId9"/>
    <p:sldId id="258" r:id="rId10"/>
    <p:sldId id="259" r:id="rId11"/>
    <p:sldId id="269" r:id="rId12"/>
    <p:sldId id="260" r:id="rId13"/>
    <p:sldId id="261" r:id="rId14"/>
    <p:sldId id="262" r:id="rId15"/>
    <p:sldId id="263" r:id="rId16"/>
    <p:sldId id="264" r:id="rId17"/>
    <p:sldId id="265" r:id="rId18"/>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00" autoAdjust="0"/>
    <p:restoredTop sz="83981" autoAdjust="0"/>
  </p:normalViewPr>
  <p:slideViewPr>
    <p:cSldViewPr snapToGrid="0">
      <p:cViewPr varScale="1">
        <p:scale>
          <a:sx n="68" d="100"/>
          <a:sy n="68" d="100"/>
        </p:scale>
        <p:origin x="7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BE496D6-FCD3-4E65-8769-EBBF37A21BD5}" type="datetimeFigureOut">
              <a:rPr lang="ar-SA" smtClean="0"/>
              <a:t>11/07/39</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65A79E4-5EEC-44F4-A4C3-53D221EF844D}" type="slidenum">
              <a:rPr lang="ar-SA" smtClean="0"/>
              <a:t>‹#›</a:t>
            </a:fld>
            <a:endParaRPr lang="ar-SA"/>
          </a:p>
        </p:txBody>
      </p:sp>
    </p:spTree>
    <p:extLst>
      <p:ext uri="{BB962C8B-B14F-4D97-AF65-F5344CB8AC3E}">
        <p14:creationId xmlns:p14="http://schemas.microsoft.com/office/powerpoint/2010/main" val="149289612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dirty="0" smtClean="0"/>
              <a:t>عصف ذهني</a:t>
            </a:r>
            <a:endParaRPr lang="ar-SA" dirty="0"/>
          </a:p>
        </p:txBody>
      </p:sp>
      <p:sp>
        <p:nvSpPr>
          <p:cNvPr id="4" name="Slide Number Placeholder 3"/>
          <p:cNvSpPr>
            <a:spLocks noGrp="1"/>
          </p:cNvSpPr>
          <p:nvPr>
            <p:ph type="sldNum" sz="quarter" idx="10"/>
          </p:nvPr>
        </p:nvSpPr>
        <p:spPr/>
        <p:txBody>
          <a:bodyPr/>
          <a:lstStyle/>
          <a:p>
            <a:fld id="{B65A79E4-5EEC-44F4-A4C3-53D221EF844D}" type="slidenum">
              <a:rPr lang="ar-SA" smtClean="0"/>
              <a:t>6</a:t>
            </a:fld>
            <a:endParaRPr lang="ar-SA"/>
          </a:p>
        </p:txBody>
      </p:sp>
    </p:spTree>
    <p:extLst>
      <p:ext uri="{BB962C8B-B14F-4D97-AF65-F5344CB8AC3E}">
        <p14:creationId xmlns:p14="http://schemas.microsoft.com/office/powerpoint/2010/main" val="2094759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272361D-682C-487B-AD3B-24238F56D983}" type="datetimeFigureOut">
              <a:rPr lang="ar-SA" smtClean="0"/>
              <a:t>11/07/39</a:t>
            </a:fld>
            <a:endParaRPr lang="ar-SA"/>
          </a:p>
        </p:txBody>
      </p:sp>
      <p:sp>
        <p:nvSpPr>
          <p:cNvPr id="5" name="Footer Placeholder 4"/>
          <p:cNvSpPr>
            <a:spLocks noGrp="1"/>
          </p:cNvSpPr>
          <p:nvPr>
            <p:ph type="ftr" sz="quarter" idx="11"/>
          </p:nvPr>
        </p:nvSpPr>
        <p:spPr>
          <a:xfrm>
            <a:off x="2692397" y="5037663"/>
            <a:ext cx="5214635" cy="279400"/>
          </a:xfrm>
        </p:spPr>
        <p:txBody>
          <a:bodyPr/>
          <a:lstStyle/>
          <a:p>
            <a:endParaRPr lang="ar-SA"/>
          </a:p>
        </p:txBody>
      </p:sp>
      <p:sp>
        <p:nvSpPr>
          <p:cNvPr id="6" name="Slide Number Placeholder 5"/>
          <p:cNvSpPr>
            <a:spLocks noGrp="1"/>
          </p:cNvSpPr>
          <p:nvPr>
            <p:ph type="sldNum" sz="quarter" idx="12"/>
          </p:nvPr>
        </p:nvSpPr>
        <p:spPr>
          <a:xfrm>
            <a:off x="8956900" y="5037663"/>
            <a:ext cx="551167" cy="279400"/>
          </a:xfrm>
        </p:spPr>
        <p:txBody>
          <a:bodyPr/>
          <a:lstStyle/>
          <a:p>
            <a:fld id="{0CCD404D-AD28-47F0-A2B4-D0DE1D3C48D6}" type="slidenum">
              <a:rPr lang="ar-SA" smtClean="0"/>
              <a:t>‹#›</a:t>
            </a:fld>
            <a:endParaRPr lang="ar-S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4503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2361D-682C-487B-AD3B-24238F56D983}" type="datetimeFigureOut">
              <a:rPr lang="ar-SA" smtClean="0"/>
              <a:t>11/07/39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CCD404D-AD28-47F0-A2B4-D0DE1D3C48D6}" type="slidenum">
              <a:rPr lang="ar-SA" smtClean="0"/>
              <a:t>‹#›</a:t>
            </a:fld>
            <a:endParaRPr lang="ar-SA"/>
          </a:p>
        </p:txBody>
      </p:sp>
    </p:spTree>
    <p:extLst>
      <p:ext uri="{BB962C8B-B14F-4D97-AF65-F5344CB8AC3E}">
        <p14:creationId xmlns:p14="http://schemas.microsoft.com/office/powerpoint/2010/main" val="3330790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72361D-682C-487B-AD3B-24238F56D983}" type="datetimeFigureOut">
              <a:rPr lang="ar-SA" smtClean="0"/>
              <a:t>11/07/39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CCD404D-AD28-47F0-A2B4-D0DE1D3C48D6}" type="slidenum">
              <a:rPr lang="ar-SA" smtClean="0"/>
              <a:t>‹#›</a:t>
            </a:fld>
            <a:endParaRPr lang="ar-S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4312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72361D-682C-487B-AD3B-24238F56D983}" type="datetimeFigureOut">
              <a:rPr lang="ar-SA" smtClean="0"/>
              <a:t>11/07/39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CCD404D-AD28-47F0-A2B4-D0DE1D3C48D6}" type="slidenum">
              <a:rPr lang="ar-SA" smtClean="0"/>
              <a:t>‹#›</a:t>
            </a:fld>
            <a:endParaRPr lang="ar-S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7410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72361D-682C-487B-AD3B-24238F56D983}" type="datetimeFigureOut">
              <a:rPr lang="ar-SA" smtClean="0"/>
              <a:t>11/07/39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CCD404D-AD28-47F0-A2B4-D0DE1D3C48D6}" type="slidenum">
              <a:rPr lang="ar-SA" smtClean="0"/>
              <a:t>‹#›</a:t>
            </a:fld>
            <a:endParaRPr lang="ar-SA"/>
          </a:p>
        </p:txBody>
      </p:sp>
    </p:spTree>
    <p:extLst>
      <p:ext uri="{BB962C8B-B14F-4D97-AF65-F5344CB8AC3E}">
        <p14:creationId xmlns:p14="http://schemas.microsoft.com/office/powerpoint/2010/main" val="1877462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72361D-682C-487B-AD3B-24238F56D983}" type="datetimeFigureOut">
              <a:rPr lang="ar-SA" smtClean="0"/>
              <a:t>11/07/39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CCD404D-AD28-47F0-A2B4-D0DE1D3C48D6}" type="slidenum">
              <a:rPr lang="ar-SA" smtClean="0"/>
              <a:t>‹#›</a:t>
            </a:fld>
            <a:endParaRPr lang="ar-S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4300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72361D-682C-487B-AD3B-24238F56D983}" type="datetimeFigureOut">
              <a:rPr lang="ar-SA" smtClean="0"/>
              <a:t>11/07/39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CCD404D-AD28-47F0-A2B4-D0DE1D3C48D6}" type="slidenum">
              <a:rPr lang="ar-SA" smtClean="0"/>
              <a:t>‹#›</a:t>
            </a:fld>
            <a:endParaRPr lang="ar-S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7760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72361D-682C-487B-AD3B-24238F56D983}" type="datetimeFigureOut">
              <a:rPr lang="ar-SA" smtClean="0"/>
              <a:t>11/07/39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CCD404D-AD28-47F0-A2B4-D0DE1D3C48D6}" type="slidenum">
              <a:rPr lang="ar-SA" smtClean="0"/>
              <a:t>‹#›</a:t>
            </a:fld>
            <a:endParaRPr lang="ar-S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194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72361D-682C-487B-AD3B-24238F56D983}" type="datetimeFigureOut">
              <a:rPr lang="ar-SA" smtClean="0"/>
              <a:t>11/07/39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CCD404D-AD28-47F0-A2B4-D0DE1D3C48D6}" type="slidenum">
              <a:rPr lang="ar-SA" smtClean="0"/>
              <a:t>‹#›</a:t>
            </a:fld>
            <a:endParaRPr lang="ar-S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644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72361D-682C-487B-AD3B-24238F56D983}" type="datetimeFigureOut">
              <a:rPr lang="ar-SA" smtClean="0"/>
              <a:t>11/07/39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CCD404D-AD28-47F0-A2B4-D0DE1D3C48D6}" type="slidenum">
              <a:rPr lang="ar-SA" smtClean="0"/>
              <a:t>‹#›</a:t>
            </a:fld>
            <a:endParaRPr lang="ar-SA"/>
          </a:p>
        </p:txBody>
      </p:sp>
    </p:spTree>
    <p:extLst>
      <p:ext uri="{BB962C8B-B14F-4D97-AF65-F5344CB8AC3E}">
        <p14:creationId xmlns:p14="http://schemas.microsoft.com/office/powerpoint/2010/main" val="2217241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72361D-682C-487B-AD3B-24238F56D983}" type="datetimeFigureOut">
              <a:rPr lang="ar-SA" smtClean="0"/>
              <a:t>11/07/39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CCD404D-AD28-47F0-A2B4-D0DE1D3C48D6}" type="slidenum">
              <a:rPr lang="ar-SA" smtClean="0"/>
              <a:t>‹#›</a:t>
            </a:fld>
            <a:endParaRPr lang="ar-S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825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72361D-682C-487B-AD3B-24238F56D983}" type="datetimeFigureOut">
              <a:rPr lang="ar-SA" smtClean="0"/>
              <a:t>11/07/39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CCD404D-AD28-47F0-A2B4-D0DE1D3C48D6}" type="slidenum">
              <a:rPr lang="ar-SA" smtClean="0"/>
              <a:t>‹#›</a:t>
            </a:fld>
            <a:endParaRPr lang="ar-SA"/>
          </a:p>
        </p:txBody>
      </p:sp>
    </p:spTree>
    <p:extLst>
      <p:ext uri="{BB962C8B-B14F-4D97-AF65-F5344CB8AC3E}">
        <p14:creationId xmlns:p14="http://schemas.microsoft.com/office/powerpoint/2010/main" val="2604947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72361D-682C-487B-AD3B-24238F56D983}" type="datetimeFigureOut">
              <a:rPr lang="ar-SA" smtClean="0"/>
              <a:t>11/07/39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CCD404D-AD28-47F0-A2B4-D0DE1D3C48D6}" type="slidenum">
              <a:rPr lang="ar-SA" smtClean="0"/>
              <a:t>‹#›</a:t>
            </a:fld>
            <a:endParaRPr lang="ar-S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64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72361D-682C-487B-AD3B-24238F56D983}" type="datetimeFigureOut">
              <a:rPr lang="ar-SA" smtClean="0"/>
              <a:t>11/07/39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CCD404D-AD28-47F0-A2B4-D0DE1D3C48D6}" type="slidenum">
              <a:rPr lang="ar-SA" smtClean="0"/>
              <a:t>‹#›</a:t>
            </a:fld>
            <a:endParaRPr lang="ar-S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813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2361D-682C-487B-AD3B-24238F56D983}" type="datetimeFigureOut">
              <a:rPr lang="ar-SA" smtClean="0"/>
              <a:t>11/07/39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CCD404D-AD28-47F0-A2B4-D0DE1D3C48D6}" type="slidenum">
              <a:rPr lang="ar-SA" smtClean="0"/>
              <a:t>‹#›</a:t>
            </a:fld>
            <a:endParaRPr lang="ar-SA"/>
          </a:p>
        </p:txBody>
      </p:sp>
    </p:spTree>
    <p:extLst>
      <p:ext uri="{BB962C8B-B14F-4D97-AF65-F5344CB8AC3E}">
        <p14:creationId xmlns:p14="http://schemas.microsoft.com/office/powerpoint/2010/main" val="313009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2361D-682C-487B-AD3B-24238F56D983}" type="datetimeFigureOut">
              <a:rPr lang="ar-SA" smtClean="0"/>
              <a:t>11/07/39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CCD404D-AD28-47F0-A2B4-D0DE1D3C48D6}" type="slidenum">
              <a:rPr lang="ar-SA" smtClean="0"/>
              <a:t>‹#›</a:t>
            </a:fld>
            <a:endParaRPr lang="ar-S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0849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2361D-682C-487B-AD3B-24238F56D983}" type="datetimeFigureOut">
              <a:rPr lang="ar-SA" smtClean="0"/>
              <a:t>11/07/39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CCD404D-AD28-47F0-A2B4-D0DE1D3C48D6}" type="slidenum">
              <a:rPr lang="ar-SA" smtClean="0"/>
              <a:t>‹#›</a:t>
            </a:fld>
            <a:endParaRPr lang="ar-SA"/>
          </a:p>
        </p:txBody>
      </p:sp>
    </p:spTree>
    <p:extLst>
      <p:ext uri="{BB962C8B-B14F-4D97-AF65-F5344CB8AC3E}">
        <p14:creationId xmlns:p14="http://schemas.microsoft.com/office/powerpoint/2010/main" val="206945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272361D-682C-487B-AD3B-24238F56D983}" type="datetimeFigureOut">
              <a:rPr lang="ar-SA" smtClean="0"/>
              <a:t>11/07/39</a:t>
            </a:fld>
            <a:endParaRPr lang="ar-S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S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CCD404D-AD28-47F0-A2B4-D0DE1D3C48D6}" type="slidenum">
              <a:rPr lang="ar-SA" smtClean="0"/>
              <a:t>‹#›</a:t>
            </a:fld>
            <a:endParaRPr lang="ar-SA"/>
          </a:p>
        </p:txBody>
      </p:sp>
    </p:spTree>
    <p:extLst>
      <p:ext uri="{BB962C8B-B14F-4D97-AF65-F5344CB8AC3E}">
        <p14:creationId xmlns:p14="http://schemas.microsoft.com/office/powerpoint/2010/main" val="3309036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moe.gov.sa/" TargetMode="External"/><Relationship Id="rId2" Type="http://schemas.openxmlformats.org/officeDocument/2006/relationships/hyperlink" Target="http://www.saudiairlines.com/" TargetMode="External"/><Relationship Id="rId1" Type="http://schemas.openxmlformats.org/officeDocument/2006/relationships/slideLayout" Target="../slideLayouts/slideLayout7.xml"/><Relationship Id="rId5" Type="http://schemas.openxmlformats.org/officeDocument/2006/relationships/hyperlink" Target="http://www.mohe.gov.sa/" TargetMode="External"/><Relationship Id="rId4" Type="http://schemas.openxmlformats.org/officeDocument/2006/relationships/hyperlink" Target="http://www.scs.org.sa/"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google.com/"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Sarah14@hotmail.com&#1605;&#1579;&#1575;&#1604;"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ar.wikipedia.org/wiki/%D8%B3%D9%88%D9%8A%D8%B3%D8%B1%D8%A7"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3300" y="2012799"/>
            <a:ext cx="9053134" cy="1515533"/>
          </a:xfrm>
        </p:spPr>
        <p:txBody>
          <a:bodyPr/>
          <a:lstStyle/>
          <a:p>
            <a:r>
              <a:rPr lang="ar-SA" b="1" dirty="0" smtClean="0">
                <a:solidFill>
                  <a:srgbClr val="D00054"/>
                </a:solidFill>
                <a:effectLst>
                  <a:outerShdw blurRad="38100" dist="38100" dir="2700000" algn="tl">
                    <a:srgbClr val="000000"/>
                  </a:outerShdw>
                </a:effectLst>
                <a:cs typeface="PT Bold Broken" pitchFamily="2" charset="-78"/>
              </a:rPr>
              <a:t>أنواع </a:t>
            </a:r>
            <a:r>
              <a:rPr lang="ar-SA" b="1" dirty="0">
                <a:solidFill>
                  <a:srgbClr val="D00054"/>
                </a:solidFill>
                <a:effectLst>
                  <a:outerShdw blurRad="38100" dist="38100" dir="2700000" algn="tl">
                    <a:srgbClr val="000000"/>
                  </a:outerShdw>
                </a:effectLst>
                <a:cs typeface="PT Bold Broken" pitchFamily="2" charset="-78"/>
              </a:rPr>
              <a:t>ومداولات طبقة التطبيقات </a:t>
            </a:r>
            <a:r>
              <a:rPr lang="ar-SA" b="1" dirty="0" smtClean="0">
                <a:solidFill>
                  <a:srgbClr val="D00054"/>
                </a:solidFill>
                <a:effectLst>
                  <a:outerShdw blurRad="38100" dist="38100" dir="2700000" algn="tl">
                    <a:srgbClr val="000000"/>
                  </a:outerShdw>
                </a:effectLst>
                <a:cs typeface="PT Bold Broken" pitchFamily="2" charset="-78"/>
              </a:rPr>
              <a:t>ومهامها</a:t>
            </a:r>
            <a:r>
              <a:rPr lang="ar-SA" dirty="0"/>
              <a:t/>
            </a:r>
            <a:br>
              <a:rPr lang="ar-SA" dirty="0"/>
            </a:br>
            <a:endParaRPr lang="ar-SA" dirty="0"/>
          </a:p>
        </p:txBody>
      </p:sp>
    </p:spTree>
    <p:extLst>
      <p:ext uri="{BB962C8B-B14F-4D97-AF65-F5344CB8AC3E}">
        <p14:creationId xmlns:p14="http://schemas.microsoft.com/office/powerpoint/2010/main" val="3573778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011" name="Group 43"/>
          <p:cNvGraphicFramePr>
            <a:graphicFrameLocks noGrp="1"/>
          </p:cNvGraphicFramePr>
          <p:nvPr>
            <p:extLst>
              <p:ext uri="{D42A27DB-BD31-4B8C-83A1-F6EECF244321}">
                <p14:modId xmlns:p14="http://schemas.microsoft.com/office/powerpoint/2010/main" val="849656749"/>
              </p:ext>
            </p:extLst>
          </p:nvPr>
        </p:nvGraphicFramePr>
        <p:xfrm>
          <a:off x="1592238" y="4783920"/>
          <a:ext cx="9144000" cy="975360"/>
        </p:xfrm>
        <a:graphic>
          <a:graphicData uri="http://schemas.openxmlformats.org/drawingml/2006/table">
            <a:tbl>
              <a:tblPr rtl="1"/>
              <a:tblGrid>
                <a:gridCol w="2378075"/>
                <a:gridCol w="446087"/>
                <a:gridCol w="2081213"/>
                <a:gridCol w="447675"/>
                <a:gridCol w="1235075"/>
                <a:gridCol w="215900"/>
                <a:gridCol w="1081087"/>
                <a:gridCol w="1258888"/>
              </a:tblGrid>
              <a:tr h="974725">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000000"/>
                          </a:solidFill>
                          <a:effectLst/>
                          <a:latin typeface="Times New Roman" pitchFamily="18" charset="0"/>
                          <a:ea typeface="Times New Roman" pitchFamily="18" charset="0"/>
                          <a:cs typeface="Traditional Arabic" pitchFamily="18" charset="-78"/>
                        </a:rPr>
                        <a:t>اختصار اسم الدولة</a:t>
                      </a:r>
                      <a:endPar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endParaRPr>
                    </a:p>
                  </a:txBody>
                  <a:tcPr marL="61028" marR="61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smtClean="0">
                          <a:ln>
                            <a:noFill/>
                          </a:ln>
                          <a:solidFill>
                            <a:srgbClr val="000000"/>
                          </a:solidFill>
                          <a:effectLst/>
                          <a:latin typeface="Times New Roman" pitchFamily="18" charset="0"/>
                          <a:ea typeface="Times New Roman" pitchFamily="18" charset="0"/>
                          <a:cs typeface="Traditional Arabic" pitchFamily="18" charset="-78"/>
                        </a:rPr>
                        <a:t>.</a:t>
                      </a:r>
                      <a:endParaRPr kumimoji="0" lang="en-US" sz="3200" b="1"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marL="61028" marR="61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smtClean="0">
                          <a:ln>
                            <a:noFill/>
                          </a:ln>
                          <a:solidFill>
                            <a:srgbClr val="000000"/>
                          </a:solidFill>
                          <a:effectLst/>
                          <a:latin typeface="Times New Roman" pitchFamily="18" charset="0"/>
                          <a:ea typeface="Times New Roman" pitchFamily="18" charset="0"/>
                          <a:cs typeface="Traditional Arabic" pitchFamily="18" charset="-78"/>
                        </a:rPr>
                        <a:t>اختصار اسم الجهة التابع لها</a:t>
                      </a:r>
                      <a:endParaRPr kumimoji="0" lang="en-US" sz="3200" b="1"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marL="61028" marR="61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smtClean="0">
                          <a:ln>
                            <a:noFill/>
                          </a:ln>
                          <a:solidFill>
                            <a:srgbClr val="000000"/>
                          </a:solidFill>
                          <a:effectLst/>
                          <a:latin typeface="Times New Roman" pitchFamily="18" charset="0"/>
                          <a:ea typeface="Times New Roman" pitchFamily="18" charset="0"/>
                          <a:cs typeface="Traditional Arabic" pitchFamily="18" charset="-78"/>
                        </a:rPr>
                        <a:t>.</a:t>
                      </a:r>
                      <a:endParaRPr kumimoji="0" lang="en-US" sz="3200" b="1"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marL="61028" marR="61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smtClean="0">
                          <a:ln>
                            <a:noFill/>
                          </a:ln>
                          <a:solidFill>
                            <a:srgbClr val="000000"/>
                          </a:solidFill>
                          <a:effectLst/>
                          <a:latin typeface="Times New Roman" pitchFamily="18" charset="0"/>
                          <a:ea typeface="Times New Roman" pitchFamily="18" charset="0"/>
                          <a:cs typeface="Traditional Arabic" pitchFamily="18" charset="-78"/>
                        </a:rPr>
                        <a:t>اسم الموقع</a:t>
                      </a:r>
                      <a:endParaRPr kumimoji="0" lang="en-US" sz="3200" b="1"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marL="61028" marR="61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smtClean="0">
                          <a:ln>
                            <a:noFill/>
                          </a:ln>
                          <a:solidFill>
                            <a:srgbClr val="000000"/>
                          </a:solidFill>
                          <a:effectLst/>
                          <a:latin typeface="Times New Roman" pitchFamily="18" charset="0"/>
                          <a:ea typeface="Times New Roman" pitchFamily="18" charset="0"/>
                          <a:cs typeface="Traditional Arabic" pitchFamily="18" charset="-78"/>
                        </a:rPr>
                        <a:t>.</a:t>
                      </a:r>
                      <a:endParaRPr kumimoji="0" lang="en-US" sz="3200" b="1"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marL="61028" marR="61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1" i="0" u="none" strike="noStrike" cap="none" normalizeH="0" baseline="0" smtClean="0">
                          <a:ln>
                            <a:noFill/>
                          </a:ln>
                          <a:solidFill>
                            <a:srgbClr val="000000"/>
                          </a:solidFill>
                          <a:effectLst/>
                          <a:latin typeface="Times New Roman" pitchFamily="18" charset="0"/>
                          <a:ea typeface="Times New Roman" pitchFamily="18" charset="0"/>
                          <a:cs typeface="Traditional Arabic" pitchFamily="18" charset="-78"/>
                        </a:rPr>
                        <a:t>www</a:t>
                      </a:r>
                      <a:endParaRPr kumimoji="0" lang="en-US" sz="3200" b="1"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marL="61028" marR="61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00"/>
                          </a:solidFill>
                          <a:effectLst/>
                          <a:latin typeface="Times New Roman" pitchFamily="18" charset="0"/>
                          <a:ea typeface="Times New Roman" pitchFamily="18" charset="0"/>
                          <a:cs typeface="Traditional Arabic" pitchFamily="18" charset="-78"/>
                        </a:rPr>
                        <a:t>http://</a:t>
                      </a:r>
                      <a:endPar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endParaRPr>
                    </a:p>
                  </a:txBody>
                  <a:tcPr marL="61028" marR="61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28" name="Rectangle 4"/>
          <p:cNvSpPr>
            <a:spLocks noChangeArrowheads="1"/>
          </p:cNvSpPr>
          <p:nvPr/>
        </p:nvSpPr>
        <p:spPr bwMode="auto">
          <a:xfrm>
            <a:off x="627797" y="840544"/>
            <a:ext cx="1069984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ar-SA" altLang="ar-SA" sz="2800" b="1" dirty="0">
                <a:solidFill>
                  <a:srgbClr val="800080"/>
                </a:solidFill>
                <a:latin typeface="Times New Roman" panose="02020603050405020304" pitchFamily="18" charset="0"/>
                <a:cs typeface="Times New Roman" panose="02020603050405020304" pitchFamily="18" charset="0"/>
              </a:rPr>
              <a:t>عنوان الموقع الإلكتروني:</a:t>
            </a:r>
            <a:r>
              <a:rPr lang="ar-SA" altLang="ar-SA" sz="2800" b="1" dirty="0">
                <a:solidFill>
                  <a:schemeClr val="accent2"/>
                </a:solidFill>
                <a:latin typeface="Times New Roman" panose="02020603050405020304" pitchFamily="18" charset="0"/>
                <a:cs typeface="Times New Roman" panose="02020603050405020304" pitchFamily="18" charset="0"/>
              </a:rPr>
              <a:t> </a:t>
            </a:r>
          </a:p>
          <a:p>
            <a:pPr eaLnBrk="1" hangingPunct="1"/>
            <a:endParaRPr lang="ar-SA" altLang="ar-SA" sz="2800" b="1" dirty="0" smtClean="0">
              <a:solidFill>
                <a:schemeClr val="accent2"/>
              </a:solidFill>
              <a:latin typeface="Times New Roman" panose="02020603050405020304" pitchFamily="18" charset="0"/>
              <a:cs typeface="Times New Roman" panose="02020603050405020304" pitchFamily="18" charset="0"/>
            </a:endParaRPr>
          </a:p>
          <a:p>
            <a:pPr eaLnBrk="1" hangingPunct="1"/>
            <a:r>
              <a:rPr lang="ar-SA" altLang="ar-SA" sz="2800" b="1" dirty="0" smtClean="0">
                <a:solidFill>
                  <a:schemeClr val="accent2"/>
                </a:solidFill>
                <a:latin typeface="Times New Roman" panose="02020603050405020304" pitchFamily="18" charset="0"/>
                <a:cs typeface="Times New Roman" panose="02020603050405020304" pitchFamily="18" charset="0"/>
              </a:rPr>
              <a:t>إما </a:t>
            </a:r>
            <a:r>
              <a:rPr lang="ar-SA" altLang="ar-SA" sz="2800" b="1" dirty="0">
                <a:solidFill>
                  <a:schemeClr val="accent2"/>
                </a:solidFill>
                <a:latin typeface="Times New Roman" panose="02020603050405020304" pitchFamily="18" charset="0"/>
                <a:cs typeface="Times New Roman" panose="02020603050405020304" pitchFamily="18" charset="0"/>
              </a:rPr>
              <a:t>يكتب على شكل أرقام ويسمى </a:t>
            </a:r>
            <a:r>
              <a:rPr lang="en-US" altLang="ar-SA" sz="2800" b="1" dirty="0">
                <a:solidFill>
                  <a:schemeClr val="accent2"/>
                </a:solidFill>
                <a:latin typeface="Times New Roman" panose="02020603050405020304" pitchFamily="18" charset="0"/>
                <a:cs typeface="Times New Roman" panose="02020603050405020304" pitchFamily="18" charset="0"/>
              </a:rPr>
              <a:t>IP address </a:t>
            </a:r>
            <a:r>
              <a:rPr lang="ar-SA" altLang="ar-SA" sz="2800" b="1" dirty="0">
                <a:solidFill>
                  <a:schemeClr val="accent2"/>
                </a:solidFill>
                <a:latin typeface="Times New Roman" panose="02020603050405020304" pitchFamily="18" charset="0"/>
                <a:cs typeface="Times New Roman" panose="02020603050405020304" pitchFamily="18" charset="0"/>
              </a:rPr>
              <a:t>  مثال: (</a:t>
            </a:r>
            <a:r>
              <a:rPr lang="en-US" altLang="ar-SA" sz="2800" b="1" dirty="0">
                <a:solidFill>
                  <a:schemeClr val="accent2"/>
                </a:solidFill>
                <a:latin typeface="Times New Roman" panose="02020603050405020304" pitchFamily="18" charset="0"/>
                <a:cs typeface="Times New Roman" panose="02020603050405020304" pitchFamily="18" charset="0"/>
              </a:rPr>
              <a:t>198.77.47.48</a:t>
            </a:r>
            <a:r>
              <a:rPr lang="ar-SA" altLang="ar-SA" sz="2800" b="1" dirty="0">
                <a:solidFill>
                  <a:schemeClr val="accent2"/>
                </a:solidFill>
                <a:latin typeface="Times New Roman" panose="02020603050405020304" pitchFamily="18" charset="0"/>
                <a:cs typeface="Times New Roman" panose="02020603050405020304" pitchFamily="18" charset="0"/>
              </a:rPr>
              <a:t>) </a:t>
            </a:r>
          </a:p>
          <a:p>
            <a:pPr eaLnBrk="1" hangingPunct="1"/>
            <a:r>
              <a:rPr lang="ar-SA" altLang="ar-SA" sz="2800" b="1" dirty="0">
                <a:solidFill>
                  <a:schemeClr val="accent2"/>
                </a:solidFill>
                <a:latin typeface="Times New Roman" panose="02020603050405020304" pitchFamily="18" charset="0"/>
                <a:cs typeface="Times New Roman" panose="02020603050405020304" pitchFamily="18" charset="0"/>
              </a:rPr>
              <a:t>أو </a:t>
            </a:r>
            <a:r>
              <a:rPr lang="ar-SA" altLang="ar-SA" sz="2800" b="1" dirty="0" smtClean="0">
                <a:solidFill>
                  <a:schemeClr val="accent2"/>
                </a:solidFill>
                <a:latin typeface="Times New Roman" panose="02020603050405020304" pitchFamily="18" charset="0"/>
                <a:cs typeface="Times New Roman" panose="02020603050405020304" pitchFamily="18" charset="0"/>
              </a:rPr>
              <a:t>يكتب </a:t>
            </a:r>
            <a:r>
              <a:rPr lang="ar-SA" altLang="ar-SA" sz="2800" b="1" dirty="0">
                <a:solidFill>
                  <a:schemeClr val="accent2"/>
                </a:solidFill>
                <a:latin typeface="Times New Roman" panose="02020603050405020304" pitchFamily="18" charset="0"/>
                <a:cs typeface="Times New Roman" panose="02020603050405020304" pitchFamily="18" charset="0"/>
              </a:rPr>
              <a:t>كمجموعة من الحروف يطلق عليها عنوان </a:t>
            </a:r>
            <a:r>
              <a:rPr lang="en-US" altLang="ar-SA" sz="2800" b="1" dirty="0">
                <a:solidFill>
                  <a:schemeClr val="accent2"/>
                </a:solidFill>
                <a:latin typeface="Times New Roman" panose="02020603050405020304" pitchFamily="18" charset="0"/>
                <a:cs typeface="Times New Roman" panose="02020603050405020304" pitchFamily="18" charset="0"/>
              </a:rPr>
              <a:t>URL</a:t>
            </a:r>
            <a:r>
              <a:rPr lang="ar-SA" altLang="ar-SA" sz="2800" b="1" dirty="0">
                <a:solidFill>
                  <a:schemeClr val="accent2"/>
                </a:solidFill>
                <a:latin typeface="Times New Roman" panose="02020603050405020304" pitchFamily="18" charset="0"/>
                <a:cs typeface="Times New Roman" panose="02020603050405020304" pitchFamily="18" charset="0"/>
              </a:rPr>
              <a:t>  للموقع .</a:t>
            </a:r>
          </a:p>
          <a:p>
            <a:pPr eaLnBrk="1" hangingPunct="1"/>
            <a:r>
              <a:rPr lang="ar-SA" altLang="ar-SA" sz="2800" b="1" dirty="0">
                <a:solidFill>
                  <a:schemeClr val="accent2"/>
                </a:solidFill>
                <a:latin typeface="Times New Roman" panose="02020603050405020304" pitchFamily="18" charset="0"/>
                <a:cs typeface="Times New Roman" panose="02020603050405020304" pitchFamily="18" charset="0"/>
              </a:rPr>
              <a:t> </a:t>
            </a:r>
            <a:endParaRPr lang="ar-SA" altLang="ar-SA" sz="2800" b="1" dirty="0" smtClean="0">
              <a:solidFill>
                <a:schemeClr val="accent2"/>
              </a:solidFill>
              <a:latin typeface="Times New Roman" panose="02020603050405020304" pitchFamily="18" charset="0"/>
              <a:cs typeface="Times New Roman" panose="02020603050405020304" pitchFamily="18" charset="0"/>
            </a:endParaRPr>
          </a:p>
          <a:p>
            <a:pPr eaLnBrk="1" hangingPunct="1"/>
            <a:r>
              <a:rPr lang="ar-SA" altLang="ar-SA" sz="2800" b="1" dirty="0" smtClean="0">
                <a:latin typeface="Times New Roman" panose="02020603050405020304" pitchFamily="18" charset="0"/>
                <a:cs typeface="Times New Roman" panose="02020603050405020304" pitchFamily="18" charset="0"/>
              </a:rPr>
              <a:t>مثال</a:t>
            </a:r>
            <a:r>
              <a:rPr lang="ar-SA" altLang="ar-SA" sz="2800" b="1" dirty="0" smtClean="0">
                <a:solidFill>
                  <a:schemeClr val="accent2"/>
                </a:solidFill>
                <a:latin typeface="Times New Roman" panose="02020603050405020304" pitchFamily="18" charset="0"/>
                <a:cs typeface="Times New Roman" panose="02020603050405020304" pitchFamily="18" charset="0"/>
              </a:rPr>
              <a:t> </a:t>
            </a:r>
            <a:r>
              <a:rPr lang="ar-SA" altLang="ar-SA" sz="2800" b="1" dirty="0">
                <a:solidFill>
                  <a:srgbClr val="C00000"/>
                </a:solidFill>
                <a:latin typeface="Times New Roman" panose="02020603050405020304" pitchFamily="18" charset="0"/>
                <a:cs typeface="Times New Roman" panose="02020603050405020304" pitchFamily="18" charset="0"/>
              </a:rPr>
              <a:t>:(</a:t>
            </a:r>
            <a:r>
              <a:rPr lang="en-US" altLang="ar-SA" sz="2800" b="1" dirty="0">
                <a:solidFill>
                  <a:srgbClr val="C00000"/>
                </a:solidFill>
                <a:latin typeface="Times New Roman" panose="02020603050405020304" pitchFamily="18" charset="0"/>
                <a:cs typeface="Times New Roman" panose="02020603050405020304" pitchFamily="18" charset="0"/>
              </a:rPr>
              <a:t>www.moe.gov.sa</a:t>
            </a:r>
            <a:r>
              <a:rPr lang="ar-SA" altLang="ar-SA" sz="2800" b="1" dirty="0">
                <a:solidFill>
                  <a:srgbClr val="C00000"/>
                </a:solidFill>
                <a:latin typeface="Times New Roman" panose="02020603050405020304" pitchFamily="18" charset="0"/>
                <a:cs typeface="Times New Roman" panose="02020603050405020304" pitchFamily="18" charset="0"/>
              </a:rPr>
              <a:t> ) وزارة التربية والتعليم </a:t>
            </a:r>
          </a:p>
          <a:p>
            <a:pPr eaLnBrk="1" hangingPunct="1"/>
            <a:r>
              <a:rPr lang="ar-SA" altLang="ar-SA" sz="2800" b="1" dirty="0">
                <a:latin typeface="Times New Roman" panose="02020603050405020304" pitchFamily="18" charset="0"/>
                <a:cs typeface="Times New Roman" panose="02020603050405020304" pitchFamily="18" charset="0"/>
              </a:rPr>
              <a:t>ويتكون عنوان الموقع  من تقسيمات تسهل عمليه حفظ الموقع المطلوب </a:t>
            </a:r>
            <a:endParaRPr lang="en-US" altLang="ar-SA"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343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4011"/>
                                        </p:tgtEl>
                                        <p:attrNameLst>
                                          <p:attrName>style.visibility</p:attrName>
                                        </p:attrNameLst>
                                      </p:cBhvr>
                                      <p:to>
                                        <p:strVal val="visible"/>
                                      </p:to>
                                    </p:set>
                                    <p:animEffect transition="in" filter="fade">
                                      <p:cBhvr>
                                        <p:cTn id="14" dur="1000"/>
                                        <p:tgtEl>
                                          <p:spTgt spid="84011"/>
                                        </p:tgtEl>
                                      </p:cBhvr>
                                    </p:animEffect>
                                    <p:anim calcmode="lin" valueType="num">
                                      <p:cBhvr>
                                        <p:cTn id="15" dur="1000" fill="hold"/>
                                        <p:tgtEl>
                                          <p:spTgt spid="84011"/>
                                        </p:tgtEl>
                                        <p:attrNameLst>
                                          <p:attrName>ppt_x</p:attrName>
                                        </p:attrNameLst>
                                      </p:cBhvr>
                                      <p:tavLst>
                                        <p:tav tm="0">
                                          <p:val>
                                            <p:strVal val="#ppt_x"/>
                                          </p:val>
                                        </p:tav>
                                        <p:tav tm="100000">
                                          <p:val>
                                            <p:strVal val="#ppt_x"/>
                                          </p:val>
                                        </p:tav>
                                      </p:tavLst>
                                    </p:anim>
                                    <p:anim calcmode="lin" valueType="num">
                                      <p:cBhvr>
                                        <p:cTn id="16" dur="1000" fill="hold"/>
                                        <p:tgtEl>
                                          <p:spTgt spid="840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9" descr="BasicHypertext.jpg"/>
          <p:cNvPicPr/>
          <p:nvPr/>
        </p:nvPicPr>
        <p:blipFill>
          <a:blip r:embed="rId2"/>
          <a:srcRect/>
          <a:stretch>
            <a:fillRect/>
          </a:stretch>
        </p:blipFill>
        <p:spPr bwMode="auto">
          <a:xfrm>
            <a:off x="7561441" y="3522612"/>
            <a:ext cx="3656973" cy="2590094"/>
          </a:xfrm>
          <a:prstGeom prst="rect">
            <a:avLst/>
          </a:prstGeom>
          <a:noFill/>
          <a:ln w="9525">
            <a:noFill/>
            <a:miter lim="800000"/>
            <a:headEnd/>
            <a:tailEnd/>
          </a:ln>
        </p:spPr>
      </p:pic>
      <p:pic>
        <p:nvPicPr>
          <p:cNvPr id="4" name="Picture 3"/>
          <p:cNvPicPr>
            <a:picLocks noChangeAspect="1" noChangeArrowheads="1"/>
          </p:cNvPicPr>
          <p:nvPr/>
        </p:nvPicPr>
        <p:blipFill>
          <a:blip r:embed="rId3"/>
          <a:srcRect/>
          <a:stretch>
            <a:fillRect/>
          </a:stretch>
        </p:blipFill>
        <p:spPr bwMode="auto">
          <a:xfrm>
            <a:off x="884237" y="1958891"/>
            <a:ext cx="7219950" cy="1781175"/>
          </a:xfrm>
          <a:prstGeom prst="rect">
            <a:avLst/>
          </a:prstGeom>
          <a:ln>
            <a:noFill/>
          </a:ln>
          <a:effectLst>
            <a:outerShdw blurRad="292100" dist="139700" dir="2700000" algn="tl" rotWithShape="0">
              <a:srgbClr val="333333">
                <a:alpha val="65000"/>
              </a:srgbClr>
            </a:outerShdw>
          </a:effectLst>
        </p:spPr>
      </p:pic>
      <p:sp>
        <p:nvSpPr>
          <p:cNvPr id="5" name="Rectangle 4"/>
          <p:cNvSpPr>
            <a:spLocks noChangeArrowheads="1"/>
          </p:cNvSpPr>
          <p:nvPr/>
        </p:nvSpPr>
        <p:spPr bwMode="auto">
          <a:xfrm>
            <a:off x="4406899" y="1030204"/>
            <a:ext cx="1516063" cy="504825"/>
          </a:xfrm>
          <a:prstGeom prst="rect">
            <a:avLst/>
          </a:prstGeom>
          <a:solidFill>
            <a:schemeClr val="bg1">
              <a:lumMod val="75000"/>
            </a:schemeClr>
          </a:solidFill>
          <a:ln w="28575">
            <a:solidFill>
              <a:srgbClr val="EE7700"/>
            </a:solidFill>
            <a:prstDash val="sysDot"/>
            <a:miter lim="800000"/>
            <a:headEnd/>
            <a:tailEnd/>
          </a:ln>
        </p:spPr>
        <p:txBody>
          <a:bodyPr/>
          <a:lstStyle>
            <a:defPPr>
              <a:defRPr lang="ar-SA"/>
            </a:defPPr>
            <a:lvl1pPr algn="r"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r"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r"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r" defTabSz="914400" rtl="1" eaLnBrk="1" latinLnBrk="0" hangingPunct="1">
              <a:defRPr sz="2000" kern="1200">
                <a:solidFill>
                  <a:schemeClr val="tx1"/>
                </a:solidFill>
                <a:latin typeface="Arial" pitchFamily="34" charset="0"/>
                <a:ea typeface="+mn-ea"/>
                <a:cs typeface="Arial" pitchFamily="34" charset="0"/>
              </a:defRPr>
            </a:lvl6pPr>
            <a:lvl7pPr marL="2743200" algn="r" defTabSz="914400" rtl="1" eaLnBrk="1" latinLnBrk="0" hangingPunct="1">
              <a:defRPr sz="2000" kern="1200">
                <a:solidFill>
                  <a:schemeClr val="tx1"/>
                </a:solidFill>
                <a:latin typeface="Arial" pitchFamily="34" charset="0"/>
                <a:ea typeface="+mn-ea"/>
                <a:cs typeface="Arial" pitchFamily="34" charset="0"/>
              </a:defRPr>
            </a:lvl7pPr>
            <a:lvl8pPr marL="3200400" algn="r" defTabSz="914400" rtl="1" eaLnBrk="1" latinLnBrk="0" hangingPunct="1">
              <a:defRPr sz="2000" kern="1200">
                <a:solidFill>
                  <a:schemeClr val="tx1"/>
                </a:solidFill>
                <a:latin typeface="Arial" pitchFamily="34" charset="0"/>
                <a:ea typeface="+mn-ea"/>
                <a:cs typeface="Arial" pitchFamily="34" charset="0"/>
              </a:defRPr>
            </a:lvl8pPr>
            <a:lvl9pPr marL="3657600" algn="r" defTabSz="914400" rtl="1" eaLnBrk="1" latinLnBrk="0" hangingPunct="1">
              <a:defRPr sz="2000" kern="1200">
                <a:solidFill>
                  <a:schemeClr val="tx1"/>
                </a:solidFill>
                <a:latin typeface="Arial" pitchFamily="34" charset="0"/>
                <a:ea typeface="+mn-ea"/>
                <a:cs typeface="Arial" pitchFamily="34" charset="0"/>
              </a:defRPr>
            </a:lvl9pPr>
          </a:lstStyle>
          <a:p>
            <a:pPr algn="ctr">
              <a:defRPr/>
            </a:pPr>
            <a:r>
              <a:rPr lang="ar-SA" sz="2800" b="1">
                <a:solidFill>
                  <a:srgbClr val="CC0066"/>
                </a:solidFill>
              </a:rPr>
              <a:t>اسم الموقع</a:t>
            </a:r>
            <a:endParaRPr lang="en-US" sz="2800" b="1">
              <a:solidFill>
                <a:srgbClr val="CC0066"/>
              </a:solidFill>
            </a:endParaRPr>
          </a:p>
        </p:txBody>
      </p:sp>
      <p:sp>
        <p:nvSpPr>
          <p:cNvPr id="6" name="Rectangle 5"/>
          <p:cNvSpPr>
            <a:spLocks noChangeArrowheads="1"/>
          </p:cNvSpPr>
          <p:nvPr/>
        </p:nvSpPr>
        <p:spPr bwMode="auto">
          <a:xfrm>
            <a:off x="3422649" y="4173454"/>
            <a:ext cx="3714750" cy="571500"/>
          </a:xfrm>
          <a:prstGeom prst="rect">
            <a:avLst/>
          </a:prstGeom>
          <a:solidFill>
            <a:schemeClr val="bg1">
              <a:lumMod val="75000"/>
            </a:schemeClr>
          </a:solidFill>
          <a:ln w="28575">
            <a:solidFill>
              <a:srgbClr val="EE7700"/>
            </a:solidFill>
            <a:prstDash val="sysDot"/>
            <a:miter lim="800000"/>
            <a:headEnd/>
            <a:tailEnd/>
          </a:ln>
        </p:spPr>
        <p:txBody>
          <a:bodyPr/>
          <a:lstStyle>
            <a:defPPr>
              <a:defRPr lang="ar-SA"/>
            </a:defPPr>
            <a:lvl1pPr algn="r"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r"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r"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r" defTabSz="914400" rtl="1" eaLnBrk="1" latinLnBrk="0" hangingPunct="1">
              <a:defRPr sz="2000" kern="1200">
                <a:solidFill>
                  <a:schemeClr val="tx1"/>
                </a:solidFill>
                <a:latin typeface="Arial" pitchFamily="34" charset="0"/>
                <a:ea typeface="+mn-ea"/>
                <a:cs typeface="Arial" pitchFamily="34" charset="0"/>
              </a:defRPr>
            </a:lvl6pPr>
            <a:lvl7pPr marL="2743200" algn="r" defTabSz="914400" rtl="1" eaLnBrk="1" latinLnBrk="0" hangingPunct="1">
              <a:defRPr sz="2000" kern="1200">
                <a:solidFill>
                  <a:schemeClr val="tx1"/>
                </a:solidFill>
                <a:latin typeface="Arial" pitchFamily="34" charset="0"/>
                <a:ea typeface="+mn-ea"/>
                <a:cs typeface="Arial" pitchFamily="34" charset="0"/>
              </a:defRPr>
            </a:lvl7pPr>
            <a:lvl8pPr marL="3200400" algn="r" defTabSz="914400" rtl="1" eaLnBrk="1" latinLnBrk="0" hangingPunct="1">
              <a:defRPr sz="2000" kern="1200">
                <a:solidFill>
                  <a:schemeClr val="tx1"/>
                </a:solidFill>
                <a:latin typeface="Arial" pitchFamily="34" charset="0"/>
                <a:ea typeface="+mn-ea"/>
                <a:cs typeface="Arial" pitchFamily="34" charset="0"/>
              </a:defRPr>
            </a:lvl8pPr>
            <a:lvl9pPr marL="3657600" algn="r" defTabSz="914400" rtl="1" eaLnBrk="1" latinLnBrk="0" hangingPunct="1">
              <a:defRPr sz="2000" kern="1200">
                <a:solidFill>
                  <a:schemeClr val="tx1"/>
                </a:solidFill>
                <a:latin typeface="Arial" pitchFamily="34" charset="0"/>
                <a:ea typeface="+mn-ea"/>
                <a:cs typeface="Arial" pitchFamily="34" charset="0"/>
              </a:defRPr>
            </a:lvl9pPr>
          </a:lstStyle>
          <a:p>
            <a:pPr algn="ctr">
              <a:defRPr/>
            </a:pPr>
            <a:r>
              <a:rPr lang="ar-SA" sz="2800" b="1">
                <a:solidFill>
                  <a:srgbClr val="CC0066"/>
                </a:solidFill>
              </a:rPr>
              <a:t>اختصار اسم الجهة التابعه لها</a:t>
            </a:r>
            <a:endParaRPr lang="en-US" sz="2800" b="1">
              <a:solidFill>
                <a:srgbClr val="CC0066"/>
              </a:solidFill>
            </a:endParaRPr>
          </a:p>
        </p:txBody>
      </p:sp>
      <p:sp>
        <p:nvSpPr>
          <p:cNvPr id="7" name="Rectangle 6"/>
          <p:cNvSpPr>
            <a:spLocks noChangeArrowheads="1"/>
          </p:cNvSpPr>
          <p:nvPr/>
        </p:nvSpPr>
        <p:spPr bwMode="auto">
          <a:xfrm>
            <a:off x="6208712" y="1030204"/>
            <a:ext cx="2355850" cy="504825"/>
          </a:xfrm>
          <a:prstGeom prst="rect">
            <a:avLst/>
          </a:prstGeom>
          <a:solidFill>
            <a:schemeClr val="bg1">
              <a:lumMod val="75000"/>
            </a:schemeClr>
          </a:solidFill>
          <a:ln w="28575">
            <a:solidFill>
              <a:srgbClr val="EE7700"/>
            </a:solidFill>
            <a:prstDash val="sysDot"/>
            <a:miter lim="800000"/>
            <a:headEnd/>
            <a:tailEnd/>
          </a:ln>
        </p:spPr>
        <p:txBody>
          <a:bodyPr/>
          <a:lstStyle>
            <a:defPPr>
              <a:defRPr lang="ar-SA"/>
            </a:defPPr>
            <a:lvl1pPr algn="r"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r"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r"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r" defTabSz="914400" rtl="1" eaLnBrk="1" latinLnBrk="0" hangingPunct="1">
              <a:defRPr sz="2000" kern="1200">
                <a:solidFill>
                  <a:schemeClr val="tx1"/>
                </a:solidFill>
                <a:latin typeface="Arial" pitchFamily="34" charset="0"/>
                <a:ea typeface="+mn-ea"/>
                <a:cs typeface="Arial" pitchFamily="34" charset="0"/>
              </a:defRPr>
            </a:lvl6pPr>
            <a:lvl7pPr marL="2743200" algn="r" defTabSz="914400" rtl="1" eaLnBrk="1" latinLnBrk="0" hangingPunct="1">
              <a:defRPr sz="2000" kern="1200">
                <a:solidFill>
                  <a:schemeClr val="tx1"/>
                </a:solidFill>
                <a:latin typeface="Arial" pitchFamily="34" charset="0"/>
                <a:ea typeface="+mn-ea"/>
                <a:cs typeface="Arial" pitchFamily="34" charset="0"/>
              </a:defRPr>
            </a:lvl7pPr>
            <a:lvl8pPr marL="3200400" algn="r" defTabSz="914400" rtl="1" eaLnBrk="1" latinLnBrk="0" hangingPunct="1">
              <a:defRPr sz="2000" kern="1200">
                <a:solidFill>
                  <a:schemeClr val="tx1"/>
                </a:solidFill>
                <a:latin typeface="Arial" pitchFamily="34" charset="0"/>
                <a:ea typeface="+mn-ea"/>
                <a:cs typeface="Arial" pitchFamily="34" charset="0"/>
              </a:defRPr>
            </a:lvl8pPr>
            <a:lvl9pPr marL="3657600" algn="r" defTabSz="914400" rtl="1" eaLnBrk="1" latinLnBrk="0" hangingPunct="1">
              <a:defRPr sz="2000" kern="1200">
                <a:solidFill>
                  <a:schemeClr val="tx1"/>
                </a:solidFill>
                <a:latin typeface="Arial" pitchFamily="34" charset="0"/>
                <a:ea typeface="+mn-ea"/>
                <a:cs typeface="Arial" pitchFamily="34" charset="0"/>
              </a:defRPr>
            </a:lvl9pPr>
          </a:lstStyle>
          <a:p>
            <a:pPr algn="ctr">
              <a:defRPr/>
            </a:pPr>
            <a:r>
              <a:rPr lang="ar-SA" sz="2800" b="1" dirty="0">
                <a:solidFill>
                  <a:srgbClr val="CC0066"/>
                </a:solidFill>
              </a:rPr>
              <a:t>اختصار اسم الدولة</a:t>
            </a:r>
            <a:endParaRPr lang="en-US" sz="2800" b="1" dirty="0">
              <a:solidFill>
                <a:srgbClr val="CC0066"/>
              </a:solidFill>
            </a:endParaRPr>
          </a:p>
        </p:txBody>
      </p:sp>
      <p:sp>
        <p:nvSpPr>
          <p:cNvPr id="8" name="Line 5"/>
          <p:cNvSpPr>
            <a:spLocks noChangeShapeType="1"/>
          </p:cNvSpPr>
          <p:nvPr/>
        </p:nvSpPr>
        <p:spPr bwMode="auto">
          <a:xfrm flipV="1">
            <a:off x="5565774" y="1601704"/>
            <a:ext cx="1500188" cy="1143000"/>
          </a:xfrm>
          <a:prstGeom prst="line">
            <a:avLst/>
          </a:prstGeom>
          <a:noFill/>
          <a:ln w="57150">
            <a:solidFill>
              <a:srgbClr val="C00000"/>
            </a:solidFill>
            <a:round/>
            <a:headEnd/>
            <a:tailEnd type="triangle" w="med" len="med"/>
          </a:ln>
        </p:spPr>
        <p:txBody>
          <a:bodyPr/>
          <a:lstStyle>
            <a:defPPr>
              <a:defRPr lang="ar-SA"/>
            </a:defPPr>
            <a:lvl1pPr algn="r"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r"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r"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r" defTabSz="914400" rtl="1" eaLnBrk="1" latinLnBrk="0" hangingPunct="1">
              <a:defRPr sz="2000" kern="1200">
                <a:solidFill>
                  <a:schemeClr val="tx1"/>
                </a:solidFill>
                <a:latin typeface="Arial" pitchFamily="34" charset="0"/>
                <a:ea typeface="+mn-ea"/>
                <a:cs typeface="Arial" pitchFamily="34" charset="0"/>
              </a:defRPr>
            </a:lvl6pPr>
            <a:lvl7pPr marL="2743200" algn="r" defTabSz="914400" rtl="1" eaLnBrk="1" latinLnBrk="0" hangingPunct="1">
              <a:defRPr sz="2000" kern="1200">
                <a:solidFill>
                  <a:schemeClr val="tx1"/>
                </a:solidFill>
                <a:latin typeface="Arial" pitchFamily="34" charset="0"/>
                <a:ea typeface="+mn-ea"/>
                <a:cs typeface="Arial" pitchFamily="34" charset="0"/>
              </a:defRPr>
            </a:lvl7pPr>
            <a:lvl8pPr marL="3200400" algn="r" defTabSz="914400" rtl="1" eaLnBrk="1" latinLnBrk="0" hangingPunct="1">
              <a:defRPr sz="2000" kern="1200">
                <a:solidFill>
                  <a:schemeClr val="tx1"/>
                </a:solidFill>
                <a:latin typeface="Arial" pitchFamily="34" charset="0"/>
                <a:ea typeface="+mn-ea"/>
                <a:cs typeface="Arial" pitchFamily="34" charset="0"/>
              </a:defRPr>
            </a:lvl8pPr>
            <a:lvl9pPr marL="3657600" algn="r" defTabSz="914400" rtl="1" eaLnBrk="1" latinLnBrk="0" hangingPunct="1">
              <a:defRPr sz="2000" kern="1200">
                <a:solidFill>
                  <a:schemeClr val="tx1"/>
                </a:solidFill>
                <a:latin typeface="Arial" pitchFamily="34" charset="0"/>
                <a:ea typeface="+mn-ea"/>
                <a:cs typeface="Arial" pitchFamily="34" charset="0"/>
              </a:defRPr>
            </a:lvl9pPr>
          </a:lstStyle>
          <a:p>
            <a:endParaRPr lang="ar-SA"/>
          </a:p>
        </p:txBody>
      </p:sp>
      <p:sp>
        <p:nvSpPr>
          <p:cNvPr id="9" name="Line 5"/>
          <p:cNvSpPr>
            <a:spLocks noChangeShapeType="1"/>
          </p:cNvSpPr>
          <p:nvPr/>
        </p:nvSpPr>
        <p:spPr bwMode="auto">
          <a:xfrm>
            <a:off x="4994274" y="2959016"/>
            <a:ext cx="46038" cy="1214438"/>
          </a:xfrm>
          <a:prstGeom prst="line">
            <a:avLst/>
          </a:prstGeom>
          <a:noFill/>
          <a:ln w="57150">
            <a:solidFill>
              <a:srgbClr val="C00000"/>
            </a:solidFill>
            <a:round/>
            <a:headEnd/>
            <a:tailEnd type="triangle" w="med" len="med"/>
          </a:ln>
        </p:spPr>
        <p:txBody>
          <a:bodyPr/>
          <a:lstStyle>
            <a:defPPr>
              <a:defRPr lang="ar-SA"/>
            </a:defPPr>
            <a:lvl1pPr algn="r"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r"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r"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r" defTabSz="914400" rtl="1" eaLnBrk="1" latinLnBrk="0" hangingPunct="1">
              <a:defRPr sz="2000" kern="1200">
                <a:solidFill>
                  <a:schemeClr val="tx1"/>
                </a:solidFill>
                <a:latin typeface="Arial" pitchFamily="34" charset="0"/>
                <a:ea typeface="+mn-ea"/>
                <a:cs typeface="Arial" pitchFamily="34" charset="0"/>
              </a:defRPr>
            </a:lvl6pPr>
            <a:lvl7pPr marL="2743200" algn="r" defTabSz="914400" rtl="1" eaLnBrk="1" latinLnBrk="0" hangingPunct="1">
              <a:defRPr sz="2000" kern="1200">
                <a:solidFill>
                  <a:schemeClr val="tx1"/>
                </a:solidFill>
                <a:latin typeface="Arial" pitchFamily="34" charset="0"/>
                <a:ea typeface="+mn-ea"/>
                <a:cs typeface="Arial" pitchFamily="34" charset="0"/>
              </a:defRPr>
            </a:lvl7pPr>
            <a:lvl8pPr marL="3200400" algn="r" defTabSz="914400" rtl="1" eaLnBrk="1" latinLnBrk="0" hangingPunct="1">
              <a:defRPr sz="2000" kern="1200">
                <a:solidFill>
                  <a:schemeClr val="tx1"/>
                </a:solidFill>
                <a:latin typeface="Arial" pitchFamily="34" charset="0"/>
                <a:ea typeface="+mn-ea"/>
                <a:cs typeface="Arial" pitchFamily="34" charset="0"/>
              </a:defRPr>
            </a:lvl8pPr>
            <a:lvl9pPr marL="3657600" algn="r" defTabSz="914400" rtl="1" eaLnBrk="1" latinLnBrk="0" hangingPunct="1">
              <a:defRPr sz="2000" kern="1200">
                <a:solidFill>
                  <a:schemeClr val="tx1"/>
                </a:solidFill>
                <a:latin typeface="Arial" pitchFamily="34" charset="0"/>
                <a:ea typeface="+mn-ea"/>
                <a:cs typeface="Arial" pitchFamily="34" charset="0"/>
              </a:defRPr>
            </a:lvl9pPr>
          </a:lstStyle>
          <a:p>
            <a:endParaRPr lang="ar-SA"/>
          </a:p>
        </p:txBody>
      </p:sp>
      <p:sp>
        <p:nvSpPr>
          <p:cNvPr id="10" name="Line 5"/>
          <p:cNvSpPr>
            <a:spLocks noChangeShapeType="1"/>
          </p:cNvSpPr>
          <p:nvPr/>
        </p:nvSpPr>
        <p:spPr bwMode="auto">
          <a:xfrm flipV="1">
            <a:off x="4351337" y="1530266"/>
            <a:ext cx="785812" cy="1143000"/>
          </a:xfrm>
          <a:prstGeom prst="line">
            <a:avLst/>
          </a:prstGeom>
          <a:noFill/>
          <a:ln w="57150">
            <a:solidFill>
              <a:srgbClr val="C00000"/>
            </a:solidFill>
            <a:round/>
            <a:headEnd/>
            <a:tailEnd type="triangle" w="med" len="med"/>
          </a:ln>
        </p:spPr>
        <p:txBody>
          <a:bodyPr/>
          <a:lstStyle>
            <a:defPPr>
              <a:defRPr lang="ar-SA"/>
            </a:defPPr>
            <a:lvl1pPr algn="r"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r"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r"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r" defTabSz="914400" rtl="1" eaLnBrk="1" latinLnBrk="0" hangingPunct="1">
              <a:defRPr sz="2000" kern="1200">
                <a:solidFill>
                  <a:schemeClr val="tx1"/>
                </a:solidFill>
                <a:latin typeface="Arial" pitchFamily="34" charset="0"/>
                <a:ea typeface="+mn-ea"/>
                <a:cs typeface="Arial" pitchFamily="34" charset="0"/>
              </a:defRPr>
            </a:lvl6pPr>
            <a:lvl7pPr marL="2743200" algn="r" defTabSz="914400" rtl="1" eaLnBrk="1" latinLnBrk="0" hangingPunct="1">
              <a:defRPr sz="2000" kern="1200">
                <a:solidFill>
                  <a:schemeClr val="tx1"/>
                </a:solidFill>
                <a:latin typeface="Arial" pitchFamily="34" charset="0"/>
                <a:ea typeface="+mn-ea"/>
                <a:cs typeface="Arial" pitchFamily="34" charset="0"/>
              </a:defRPr>
            </a:lvl7pPr>
            <a:lvl8pPr marL="3200400" algn="r" defTabSz="914400" rtl="1" eaLnBrk="1" latinLnBrk="0" hangingPunct="1">
              <a:defRPr sz="2000" kern="1200">
                <a:solidFill>
                  <a:schemeClr val="tx1"/>
                </a:solidFill>
                <a:latin typeface="Arial" pitchFamily="34" charset="0"/>
                <a:ea typeface="+mn-ea"/>
                <a:cs typeface="Arial" pitchFamily="34" charset="0"/>
              </a:defRPr>
            </a:lvl8pPr>
            <a:lvl9pPr marL="3657600" algn="r" defTabSz="914400" rtl="1" eaLnBrk="1" latinLnBrk="0" hangingPunct="1">
              <a:defRPr sz="2000" kern="1200">
                <a:solidFill>
                  <a:schemeClr val="tx1"/>
                </a:solidFill>
                <a:latin typeface="Arial" pitchFamily="34" charset="0"/>
                <a:ea typeface="+mn-ea"/>
                <a:cs typeface="Arial" pitchFamily="34" charset="0"/>
              </a:defRPr>
            </a:lvl9pPr>
          </a:lstStyle>
          <a:p>
            <a:endParaRPr lang="ar-SA"/>
          </a:p>
        </p:txBody>
      </p:sp>
      <p:sp>
        <p:nvSpPr>
          <p:cNvPr id="11" name="Line 5"/>
          <p:cNvSpPr>
            <a:spLocks noChangeShapeType="1"/>
          </p:cNvSpPr>
          <p:nvPr/>
        </p:nvSpPr>
        <p:spPr bwMode="auto">
          <a:xfrm flipH="1" flipV="1">
            <a:off x="3351212" y="1530266"/>
            <a:ext cx="357187" cy="1143000"/>
          </a:xfrm>
          <a:prstGeom prst="line">
            <a:avLst/>
          </a:prstGeom>
          <a:noFill/>
          <a:ln w="57150">
            <a:solidFill>
              <a:srgbClr val="C00000"/>
            </a:solidFill>
            <a:round/>
            <a:headEnd/>
            <a:tailEnd type="triangle" w="med" len="med"/>
          </a:ln>
        </p:spPr>
        <p:txBody>
          <a:bodyPr/>
          <a:lstStyle>
            <a:defPPr>
              <a:defRPr lang="ar-SA"/>
            </a:defPPr>
            <a:lvl1pPr algn="r"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r"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r"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r" defTabSz="914400" rtl="1" eaLnBrk="1" latinLnBrk="0" hangingPunct="1">
              <a:defRPr sz="2000" kern="1200">
                <a:solidFill>
                  <a:schemeClr val="tx1"/>
                </a:solidFill>
                <a:latin typeface="Arial" pitchFamily="34" charset="0"/>
                <a:ea typeface="+mn-ea"/>
                <a:cs typeface="Arial" pitchFamily="34" charset="0"/>
              </a:defRPr>
            </a:lvl6pPr>
            <a:lvl7pPr marL="2743200" algn="r" defTabSz="914400" rtl="1" eaLnBrk="1" latinLnBrk="0" hangingPunct="1">
              <a:defRPr sz="2000" kern="1200">
                <a:solidFill>
                  <a:schemeClr val="tx1"/>
                </a:solidFill>
                <a:latin typeface="Arial" pitchFamily="34" charset="0"/>
                <a:ea typeface="+mn-ea"/>
                <a:cs typeface="Arial" pitchFamily="34" charset="0"/>
              </a:defRPr>
            </a:lvl7pPr>
            <a:lvl8pPr marL="3200400" algn="r" defTabSz="914400" rtl="1" eaLnBrk="1" latinLnBrk="0" hangingPunct="1">
              <a:defRPr sz="2000" kern="1200">
                <a:solidFill>
                  <a:schemeClr val="tx1"/>
                </a:solidFill>
                <a:latin typeface="Arial" pitchFamily="34" charset="0"/>
                <a:ea typeface="+mn-ea"/>
                <a:cs typeface="Arial" pitchFamily="34" charset="0"/>
              </a:defRPr>
            </a:lvl8pPr>
            <a:lvl9pPr marL="3657600" algn="r" defTabSz="914400" rtl="1" eaLnBrk="1" latinLnBrk="0" hangingPunct="1">
              <a:defRPr sz="2000" kern="1200">
                <a:solidFill>
                  <a:schemeClr val="tx1"/>
                </a:solidFill>
                <a:latin typeface="Arial" pitchFamily="34" charset="0"/>
                <a:ea typeface="+mn-ea"/>
                <a:cs typeface="Arial" pitchFamily="34" charset="0"/>
              </a:defRPr>
            </a:lvl9pPr>
          </a:lstStyle>
          <a:p>
            <a:endParaRPr lang="ar-SA"/>
          </a:p>
        </p:txBody>
      </p:sp>
      <p:sp>
        <p:nvSpPr>
          <p:cNvPr id="12" name="Rectangle 11"/>
          <p:cNvSpPr>
            <a:spLocks noChangeArrowheads="1"/>
          </p:cNvSpPr>
          <p:nvPr/>
        </p:nvSpPr>
        <p:spPr bwMode="auto">
          <a:xfrm>
            <a:off x="1350962" y="1030204"/>
            <a:ext cx="2714625" cy="504825"/>
          </a:xfrm>
          <a:prstGeom prst="rect">
            <a:avLst/>
          </a:prstGeom>
          <a:solidFill>
            <a:schemeClr val="bg1">
              <a:lumMod val="75000"/>
            </a:schemeClr>
          </a:solidFill>
          <a:ln w="28575">
            <a:solidFill>
              <a:srgbClr val="EE7700"/>
            </a:solidFill>
            <a:prstDash val="sysDot"/>
            <a:miter lim="800000"/>
            <a:headEnd/>
            <a:tailEnd/>
          </a:ln>
        </p:spPr>
        <p:txBody>
          <a:bodyPr/>
          <a:lstStyle>
            <a:defPPr>
              <a:defRPr lang="ar-SA"/>
            </a:defPPr>
            <a:lvl1pPr algn="r"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r"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r"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r" defTabSz="914400" rtl="1" eaLnBrk="1" latinLnBrk="0" hangingPunct="1">
              <a:defRPr sz="2000" kern="1200">
                <a:solidFill>
                  <a:schemeClr val="tx1"/>
                </a:solidFill>
                <a:latin typeface="Arial" pitchFamily="34" charset="0"/>
                <a:ea typeface="+mn-ea"/>
                <a:cs typeface="Arial" pitchFamily="34" charset="0"/>
              </a:defRPr>
            </a:lvl6pPr>
            <a:lvl7pPr marL="2743200" algn="r" defTabSz="914400" rtl="1" eaLnBrk="1" latinLnBrk="0" hangingPunct="1">
              <a:defRPr sz="2000" kern="1200">
                <a:solidFill>
                  <a:schemeClr val="tx1"/>
                </a:solidFill>
                <a:latin typeface="Arial" pitchFamily="34" charset="0"/>
                <a:ea typeface="+mn-ea"/>
                <a:cs typeface="Arial" pitchFamily="34" charset="0"/>
              </a:defRPr>
            </a:lvl7pPr>
            <a:lvl8pPr marL="3200400" algn="r" defTabSz="914400" rtl="1" eaLnBrk="1" latinLnBrk="0" hangingPunct="1">
              <a:defRPr sz="2000" kern="1200">
                <a:solidFill>
                  <a:schemeClr val="tx1"/>
                </a:solidFill>
                <a:latin typeface="Arial" pitchFamily="34" charset="0"/>
                <a:ea typeface="+mn-ea"/>
                <a:cs typeface="Arial" pitchFamily="34" charset="0"/>
              </a:defRPr>
            </a:lvl8pPr>
            <a:lvl9pPr marL="3657600" algn="r" defTabSz="914400" rtl="1" eaLnBrk="1" latinLnBrk="0" hangingPunct="1">
              <a:defRPr sz="2000" kern="1200">
                <a:solidFill>
                  <a:schemeClr val="tx1"/>
                </a:solidFill>
                <a:latin typeface="Arial" pitchFamily="34" charset="0"/>
                <a:ea typeface="+mn-ea"/>
                <a:cs typeface="Arial" pitchFamily="34" charset="0"/>
              </a:defRPr>
            </a:lvl9pPr>
          </a:lstStyle>
          <a:p>
            <a:pPr algn="ctr">
              <a:defRPr/>
            </a:pPr>
            <a:r>
              <a:rPr lang="ar-SA" sz="2800" b="1" dirty="0">
                <a:solidFill>
                  <a:srgbClr val="CC0066"/>
                </a:solidFill>
              </a:rPr>
              <a:t>رمز الشبكة </a:t>
            </a:r>
            <a:r>
              <a:rPr lang="ar-SA" sz="2800" b="1" dirty="0" err="1">
                <a:solidFill>
                  <a:srgbClr val="CC0066"/>
                </a:solidFill>
              </a:rPr>
              <a:t>العنكبوتية</a:t>
            </a:r>
            <a:endParaRPr lang="en-US" sz="2800" b="1" dirty="0">
              <a:solidFill>
                <a:srgbClr val="CC0066"/>
              </a:solidFill>
            </a:endParaRPr>
          </a:p>
        </p:txBody>
      </p:sp>
    </p:spTree>
    <p:extLst>
      <p:ext uri="{BB962C8B-B14F-4D97-AF65-F5344CB8AC3E}">
        <p14:creationId xmlns:p14="http://schemas.microsoft.com/office/powerpoint/2010/main" val="3764290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bwMode="auto">
          <a:xfrm>
            <a:off x="736979" y="486568"/>
            <a:ext cx="10563367"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ar-SA" altLang="ar-SA" sz="2800" b="1" dirty="0">
                <a:solidFill>
                  <a:srgbClr val="7030A0"/>
                </a:solidFill>
                <a:latin typeface="Times New Roman" panose="02020603050405020304" pitchFamily="18" charset="0"/>
                <a:cs typeface="Times New Roman" panose="02020603050405020304" pitchFamily="18" charset="0"/>
              </a:rPr>
              <a:t>يتكون عنوان أي موقع من اربع مقاطع تفصل بينها نقطة يحدد مكان وجوده على الشبكة </a:t>
            </a:r>
          </a:p>
        </p:txBody>
      </p:sp>
      <p:sp>
        <p:nvSpPr>
          <p:cNvPr id="5" name="عنوان 1"/>
          <p:cNvSpPr txBox="1">
            <a:spLocks/>
          </p:cNvSpPr>
          <p:nvPr/>
        </p:nvSpPr>
        <p:spPr>
          <a:xfrm>
            <a:off x="2095500" y="1357313"/>
            <a:ext cx="8286750" cy="633412"/>
          </a:xfrm>
          <a:prstGeom prst="rect">
            <a:avLst/>
          </a:prstGeom>
        </p:spPr>
        <p:txBody>
          <a:bodyPr anchor="b"/>
          <a:lstStyle/>
          <a:p>
            <a:pPr algn="ctr">
              <a:defRPr/>
            </a:pPr>
            <a:endParaRPr lang="ar-SA" sz="4000" dirty="0">
              <a:solidFill>
                <a:schemeClr val="tx2"/>
              </a:solidFill>
              <a:latin typeface="+mj-lt"/>
              <a:ea typeface="+mj-ea"/>
              <a:cs typeface="+mj-cs"/>
            </a:endParaRPr>
          </a:p>
        </p:txBody>
      </p:sp>
      <p:sp>
        <p:nvSpPr>
          <p:cNvPr id="23556" name="مستطيل 5"/>
          <p:cNvSpPr>
            <a:spLocks noChangeArrowheads="1"/>
          </p:cNvSpPr>
          <p:nvPr/>
        </p:nvSpPr>
        <p:spPr bwMode="auto">
          <a:xfrm>
            <a:off x="2387272" y="1285876"/>
            <a:ext cx="9925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ar-SA" sz="3600" b="1" dirty="0">
                <a:solidFill>
                  <a:schemeClr val="tx2"/>
                </a:solidFill>
                <a:latin typeface="Calibri" panose="020F0502020204030204" pitchFamily="34" charset="0"/>
              </a:rPr>
              <a:t>http</a:t>
            </a:r>
            <a:endParaRPr lang="ar-SA" altLang="ar-SA" sz="3600" b="1" dirty="0">
              <a:latin typeface="Calibri" panose="020F0502020204030204" pitchFamily="34" charset="0"/>
            </a:endParaRPr>
          </a:p>
        </p:txBody>
      </p:sp>
      <p:cxnSp>
        <p:nvCxnSpPr>
          <p:cNvPr id="8" name="رابط كسهم مستقيم 7"/>
          <p:cNvCxnSpPr>
            <a:stCxn id="23556" idx="2"/>
          </p:cNvCxnSpPr>
          <p:nvPr/>
        </p:nvCxnSpPr>
        <p:spPr>
          <a:xfrm flipH="1">
            <a:off x="2881316" y="1932207"/>
            <a:ext cx="2214" cy="4252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558" name="مستطيل 8"/>
          <p:cNvSpPr>
            <a:spLocks noChangeArrowheads="1"/>
          </p:cNvSpPr>
          <p:nvPr/>
        </p:nvSpPr>
        <p:spPr bwMode="auto">
          <a:xfrm>
            <a:off x="2238375" y="2425701"/>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ar-SA" altLang="ar-SA" sz="3600" dirty="0">
                <a:solidFill>
                  <a:schemeClr val="tx2"/>
                </a:solidFill>
                <a:latin typeface="Calibri" panose="020F0502020204030204" pitchFamily="34" charset="0"/>
              </a:rPr>
              <a:t>احضر</a:t>
            </a:r>
            <a:endParaRPr lang="ar-SA" altLang="ar-SA" sz="3600" dirty="0">
              <a:latin typeface="Calibri" panose="020F0502020204030204" pitchFamily="34" charset="0"/>
            </a:endParaRPr>
          </a:p>
        </p:txBody>
      </p:sp>
      <p:sp>
        <p:nvSpPr>
          <p:cNvPr id="10" name="عنوان 1"/>
          <p:cNvSpPr txBox="1">
            <a:spLocks/>
          </p:cNvSpPr>
          <p:nvPr/>
        </p:nvSpPr>
        <p:spPr>
          <a:xfrm>
            <a:off x="1962150" y="1357313"/>
            <a:ext cx="8286750" cy="633412"/>
          </a:xfrm>
          <a:prstGeom prst="rect">
            <a:avLst/>
          </a:prstGeom>
        </p:spPr>
        <p:txBody>
          <a:bodyPr anchor="b"/>
          <a:lstStyle/>
          <a:p>
            <a:pPr algn="ctr">
              <a:defRPr/>
            </a:pPr>
            <a:r>
              <a:rPr lang="en-US" sz="4000" b="1" dirty="0">
                <a:solidFill>
                  <a:schemeClr val="tx2"/>
                </a:solidFill>
                <a:latin typeface="+mj-lt"/>
                <a:ea typeface="+mj-ea"/>
                <a:cs typeface="+mj-cs"/>
              </a:rPr>
              <a:t>  www.google.com.sa</a:t>
            </a:r>
            <a:endParaRPr lang="ar-SA" sz="4000" b="1" dirty="0">
              <a:solidFill>
                <a:schemeClr val="tx2"/>
              </a:solidFill>
              <a:latin typeface="+mj-lt"/>
              <a:ea typeface="+mj-ea"/>
              <a:cs typeface="+mj-cs"/>
            </a:endParaRPr>
          </a:p>
        </p:txBody>
      </p:sp>
      <p:cxnSp>
        <p:nvCxnSpPr>
          <p:cNvPr id="13" name="رابط كسهم مستقيم 12"/>
          <p:cNvCxnSpPr/>
          <p:nvPr/>
        </p:nvCxnSpPr>
        <p:spPr>
          <a:xfrm rot="5400000">
            <a:off x="4273551" y="2178051"/>
            <a:ext cx="50006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561" name="مستطيل 13"/>
          <p:cNvSpPr>
            <a:spLocks noChangeArrowheads="1"/>
          </p:cNvSpPr>
          <p:nvPr/>
        </p:nvSpPr>
        <p:spPr bwMode="auto">
          <a:xfrm>
            <a:off x="3524251" y="2357438"/>
            <a:ext cx="16430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ar-SA" altLang="ar-SA" sz="3600" dirty="0">
                <a:solidFill>
                  <a:schemeClr val="tx2"/>
                </a:solidFill>
                <a:latin typeface="Calibri" panose="020F0502020204030204" pitchFamily="34" charset="0"/>
              </a:rPr>
              <a:t>من الشبكة العنكبوتية</a:t>
            </a:r>
            <a:endParaRPr lang="ar-SA" altLang="ar-SA" sz="3600" dirty="0">
              <a:latin typeface="Calibri" panose="020F0502020204030204" pitchFamily="34" charset="0"/>
            </a:endParaRPr>
          </a:p>
        </p:txBody>
      </p:sp>
      <p:sp>
        <p:nvSpPr>
          <p:cNvPr id="23562" name="مستطيل 14"/>
          <p:cNvSpPr>
            <a:spLocks noChangeArrowheads="1"/>
          </p:cNvSpPr>
          <p:nvPr/>
        </p:nvSpPr>
        <p:spPr bwMode="auto">
          <a:xfrm>
            <a:off x="5238750" y="2286000"/>
            <a:ext cx="1500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ar-SA" altLang="ar-SA" sz="3600" dirty="0">
                <a:solidFill>
                  <a:schemeClr val="tx2"/>
                </a:solidFill>
                <a:latin typeface="Calibri" panose="020F0502020204030204" pitchFamily="34" charset="0"/>
              </a:rPr>
              <a:t>اسم الموقع</a:t>
            </a:r>
            <a:endParaRPr lang="ar-SA" altLang="ar-SA" sz="3600" dirty="0">
              <a:latin typeface="Calibri" panose="020F0502020204030204" pitchFamily="34" charset="0"/>
            </a:endParaRPr>
          </a:p>
        </p:txBody>
      </p:sp>
      <p:sp>
        <p:nvSpPr>
          <p:cNvPr id="23563" name="مستطيل 15"/>
          <p:cNvSpPr>
            <a:spLocks noChangeArrowheads="1"/>
          </p:cNvSpPr>
          <p:nvPr/>
        </p:nvSpPr>
        <p:spPr bwMode="auto">
          <a:xfrm>
            <a:off x="6667500" y="2357438"/>
            <a:ext cx="1500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ar-SA" altLang="ar-SA" sz="3600" dirty="0">
                <a:solidFill>
                  <a:schemeClr val="tx2"/>
                </a:solidFill>
                <a:latin typeface="Calibri" panose="020F0502020204030204" pitchFamily="34" charset="0"/>
              </a:rPr>
              <a:t>نوع الموقع</a:t>
            </a:r>
            <a:endParaRPr lang="ar-SA" altLang="ar-SA" sz="3600" dirty="0">
              <a:latin typeface="Calibri" panose="020F0502020204030204" pitchFamily="34" charset="0"/>
            </a:endParaRPr>
          </a:p>
        </p:txBody>
      </p:sp>
      <p:graphicFrame>
        <p:nvGraphicFramePr>
          <p:cNvPr id="17" name="جدول 16"/>
          <p:cNvGraphicFramePr>
            <a:graphicFrameLocks noGrp="1"/>
          </p:cNvGraphicFramePr>
          <p:nvPr>
            <p:extLst>
              <p:ext uri="{D42A27DB-BD31-4B8C-83A1-F6EECF244321}">
                <p14:modId xmlns:p14="http://schemas.microsoft.com/office/powerpoint/2010/main" val="1283225409"/>
              </p:ext>
            </p:extLst>
          </p:nvPr>
        </p:nvGraphicFramePr>
        <p:xfrm>
          <a:off x="5868537" y="3857625"/>
          <a:ext cx="4954138" cy="2491320"/>
        </p:xfrm>
        <a:graphic>
          <a:graphicData uri="http://schemas.openxmlformats.org/drawingml/2006/table">
            <a:tbl>
              <a:tblPr rtl="1">
                <a:tableStyleId>{284E427A-3D55-4303-BF80-6455036E1DE7}</a:tableStyleId>
              </a:tblPr>
              <a:tblGrid>
                <a:gridCol w="2214303"/>
                <a:gridCol w="2739835"/>
              </a:tblGrid>
              <a:tr h="418093">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SA" sz="2400" u="none" strike="noStrike" cap="none" normalizeH="0" baseline="0" dirty="0" smtClean="0">
                          <a:ln>
                            <a:noFill/>
                          </a:ln>
                          <a:effectLst/>
                        </a:rPr>
                        <a:t>جهة حكومية</a:t>
                      </a:r>
                      <a:endParaRPr kumimoji="0" lang="en-US" sz="2400" b="0" i="0" u="none" strike="noStrike" cap="none" normalizeH="0" baseline="0" dirty="0" smtClean="0">
                        <a:ln>
                          <a:noFill/>
                        </a:ln>
                        <a:solidFill>
                          <a:srgbClr val="002060"/>
                        </a:solidFill>
                        <a:effectLst/>
                        <a:latin typeface="Arial" pitchFamily="34" charset="0"/>
                        <a:cs typeface="Arial" pitchFamily="34" charset="0"/>
                      </a:endParaRPr>
                    </a:p>
                  </a:txBody>
                  <a:tcPr marT="45680" marB="45680" horzOverflow="overflow"/>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err="1" smtClean="0">
                          <a:ln>
                            <a:noFill/>
                          </a:ln>
                          <a:effectLst/>
                        </a:rPr>
                        <a:t>gov</a:t>
                      </a:r>
                      <a:endParaRPr kumimoji="0" lang="en-US" sz="2400" b="0" i="0" u="none" strike="noStrike" cap="none" normalizeH="0" baseline="0" dirty="0" smtClean="0">
                        <a:ln>
                          <a:noFill/>
                        </a:ln>
                        <a:solidFill>
                          <a:srgbClr val="002060"/>
                        </a:solidFill>
                        <a:effectLst/>
                        <a:latin typeface="Arial" pitchFamily="34" charset="0"/>
                        <a:cs typeface="Arial" pitchFamily="34" charset="0"/>
                      </a:endParaRPr>
                    </a:p>
                  </a:txBody>
                  <a:tcPr marT="45680" marB="45680" horzOverflow="overflow"/>
                </a:tc>
              </a:tr>
              <a:tr h="418093">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SA" sz="2400" u="none" strike="noStrike" cap="none" normalizeH="0" baseline="0" dirty="0" smtClean="0">
                          <a:ln>
                            <a:noFill/>
                          </a:ln>
                          <a:effectLst/>
                        </a:rPr>
                        <a:t>هيئة أو منظمة</a:t>
                      </a:r>
                      <a:endParaRPr kumimoji="0" lang="en-US" sz="2400" b="0" i="0" u="none" strike="noStrike" cap="none" normalizeH="0" baseline="0" dirty="0" smtClean="0">
                        <a:ln>
                          <a:noFill/>
                        </a:ln>
                        <a:solidFill>
                          <a:srgbClr val="002060"/>
                        </a:solidFill>
                        <a:effectLst/>
                        <a:latin typeface="Arial" pitchFamily="34" charset="0"/>
                        <a:cs typeface="Arial" pitchFamily="34" charset="0"/>
                      </a:endParaRPr>
                    </a:p>
                  </a:txBody>
                  <a:tcPr marT="45680" marB="45680" horzOverflow="overflow"/>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400" u="none" strike="noStrike" cap="none" normalizeH="0" baseline="0" smtClean="0">
                          <a:ln>
                            <a:noFill/>
                          </a:ln>
                          <a:effectLst/>
                        </a:rPr>
                        <a:t>Org</a:t>
                      </a:r>
                      <a:endParaRPr kumimoji="0" lang="en-US" sz="2400" b="0" i="0" u="none" strike="noStrike" cap="none" normalizeH="0" baseline="0" smtClean="0">
                        <a:ln>
                          <a:noFill/>
                        </a:ln>
                        <a:solidFill>
                          <a:srgbClr val="002060"/>
                        </a:solidFill>
                        <a:effectLst/>
                        <a:latin typeface="Arial" pitchFamily="34" charset="0"/>
                        <a:cs typeface="Arial" pitchFamily="34" charset="0"/>
                      </a:endParaRPr>
                    </a:p>
                  </a:txBody>
                  <a:tcPr marT="45680" marB="45680" horzOverflow="overflow"/>
                </a:tc>
              </a:tr>
              <a:tr h="418093">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SA" sz="2400" u="none" strike="noStrike" cap="none" normalizeH="0" baseline="0" dirty="0" smtClean="0">
                          <a:ln>
                            <a:noFill/>
                          </a:ln>
                          <a:effectLst/>
                        </a:rPr>
                        <a:t>مؤسسة تعليمية</a:t>
                      </a:r>
                      <a:endParaRPr kumimoji="0" lang="en-US" sz="2400" b="0" i="0" u="none" strike="noStrike" cap="none" normalizeH="0" baseline="0" dirty="0" smtClean="0">
                        <a:ln>
                          <a:noFill/>
                        </a:ln>
                        <a:solidFill>
                          <a:srgbClr val="002060"/>
                        </a:solidFill>
                        <a:effectLst/>
                        <a:latin typeface="Arial" pitchFamily="34" charset="0"/>
                        <a:cs typeface="Arial" pitchFamily="34" charset="0"/>
                      </a:endParaRPr>
                    </a:p>
                  </a:txBody>
                  <a:tcPr marT="45680" marB="45680" horzOverflow="overflow"/>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effectLst/>
                        </a:rPr>
                        <a:t>Edu</a:t>
                      </a:r>
                      <a:endParaRPr kumimoji="0" lang="en-US" sz="2400" b="0" i="0" u="none" strike="noStrike" cap="none" normalizeH="0" baseline="0" dirty="0" smtClean="0">
                        <a:ln>
                          <a:noFill/>
                        </a:ln>
                        <a:solidFill>
                          <a:srgbClr val="002060"/>
                        </a:solidFill>
                        <a:effectLst/>
                        <a:latin typeface="Arial" pitchFamily="34" charset="0"/>
                        <a:cs typeface="Arial" pitchFamily="34" charset="0"/>
                      </a:endParaRPr>
                    </a:p>
                  </a:txBody>
                  <a:tcPr marT="45680" marB="45680" horzOverflow="overflow"/>
                </a:tc>
              </a:tr>
              <a:tr h="418093">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SA" sz="2400" u="none" strike="noStrike" cap="none" normalizeH="0" baseline="0" dirty="0" smtClean="0">
                          <a:ln>
                            <a:noFill/>
                          </a:ln>
                          <a:effectLst/>
                        </a:rPr>
                        <a:t>شركة تجارية</a:t>
                      </a:r>
                      <a:endParaRPr kumimoji="0" lang="en-US" sz="2400" b="0" i="0" u="none" strike="noStrike" cap="none" normalizeH="0" baseline="0" dirty="0" smtClean="0">
                        <a:ln>
                          <a:noFill/>
                        </a:ln>
                        <a:solidFill>
                          <a:srgbClr val="002060"/>
                        </a:solidFill>
                        <a:effectLst/>
                        <a:latin typeface="Arial" pitchFamily="34" charset="0"/>
                        <a:cs typeface="Arial" pitchFamily="34" charset="0"/>
                      </a:endParaRPr>
                    </a:p>
                  </a:txBody>
                  <a:tcPr marT="45680" marB="45680" horzOverflow="overflow"/>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400" u="none" strike="noStrike" cap="none" normalizeH="0" baseline="0" smtClean="0">
                          <a:ln>
                            <a:noFill/>
                          </a:ln>
                          <a:effectLst/>
                        </a:rPr>
                        <a:t>com</a:t>
                      </a:r>
                      <a:endParaRPr kumimoji="0" lang="en-US" sz="2400" b="0" i="0" u="none" strike="noStrike" cap="none" normalizeH="0" baseline="0" smtClean="0">
                        <a:ln>
                          <a:noFill/>
                        </a:ln>
                        <a:solidFill>
                          <a:srgbClr val="002060"/>
                        </a:solidFill>
                        <a:effectLst/>
                        <a:latin typeface="Arial" pitchFamily="34" charset="0"/>
                        <a:cs typeface="Arial" pitchFamily="34" charset="0"/>
                      </a:endParaRPr>
                    </a:p>
                  </a:txBody>
                  <a:tcPr marT="45680" marB="45680" horzOverflow="overflow"/>
                </a:tc>
              </a:tr>
              <a:tr h="662840">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SA" sz="2400" u="none" strike="noStrike" cap="none" normalizeH="0" baseline="0" dirty="0" smtClean="0">
                          <a:ln>
                            <a:noFill/>
                          </a:ln>
                          <a:effectLst/>
                        </a:rPr>
                        <a:t>مقدم خدمات الشبكة</a:t>
                      </a:r>
                      <a:endParaRPr kumimoji="0" lang="en-US" sz="2400" b="0" i="0" u="none" strike="noStrike" cap="none" normalizeH="0" baseline="0" dirty="0" smtClean="0">
                        <a:ln>
                          <a:noFill/>
                        </a:ln>
                        <a:solidFill>
                          <a:srgbClr val="002060"/>
                        </a:solidFill>
                        <a:effectLst/>
                        <a:latin typeface="Arial" pitchFamily="34" charset="0"/>
                        <a:cs typeface="Arial" pitchFamily="34" charset="0"/>
                      </a:endParaRPr>
                    </a:p>
                  </a:txBody>
                  <a:tcPr marT="45680" marB="45680" horzOverflow="overflow"/>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effectLst/>
                        </a:rPr>
                        <a:t>net</a:t>
                      </a:r>
                      <a:endParaRPr kumimoji="0" lang="en-US" sz="2400" b="0" i="0" u="none" strike="noStrike" cap="none" normalizeH="0" baseline="0" dirty="0" smtClean="0">
                        <a:ln>
                          <a:noFill/>
                        </a:ln>
                        <a:solidFill>
                          <a:srgbClr val="002060"/>
                        </a:solidFill>
                        <a:effectLst/>
                        <a:latin typeface="Arial" pitchFamily="34" charset="0"/>
                        <a:cs typeface="Arial" pitchFamily="34" charset="0"/>
                      </a:endParaRPr>
                    </a:p>
                  </a:txBody>
                  <a:tcPr marT="45680" marB="45680" horzOverflow="overflow"/>
                </a:tc>
              </a:tr>
            </a:tbl>
          </a:graphicData>
        </a:graphic>
      </p:graphicFrame>
      <p:cxnSp>
        <p:nvCxnSpPr>
          <p:cNvPr id="18" name="رابط كسهم مستقيم 17"/>
          <p:cNvCxnSpPr/>
          <p:nvPr/>
        </p:nvCxnSpPr>
        <p:spPr>
          <a:xfrm rot="5400000">
            <a:off x="5773738" y="2249488"/>
            <a:ext cx="50006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rot="5400000">
            <a:off x="7162244" y="2178051"/>
            <a:ext cx="50006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p:cNvCxnSpPr/>
          <p:nvPr/>
        </p:nvCxnSpPr>
        <p:spPr>
          <a:xfrm rot="5400000">
            <a:off x="7204076" y="3606801"/>
            <a:ext cx="50006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587" name="مستطيل 20"/>
          <p:cNvSpPr>
            <a:spLocks noChangeArrowheads="1"/>
          </p:cNvSpPr>
          <p:nvPr/>
        </p:nvSpPr>
        <p:spPr bwMode="auto">
          <a:xfrm>
            <a:off x="8024814" y="2357438"/>
            <a:ext cx="2428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ar-SA" altLang="ar-SA" sz="3600" dirty="0">
                <a:solidFill>
                  <a:schemeClr val="tx2"/>
                </a:solidFill>
                <a:latin typeface="Calibri" panose="020F0502020204030204" pitchFamily="34" charset="0"/>
              </a:rPr>
              <a:t>الدولة</a:t>
            </a:r>
          </a:p>
          <a:p>
            <a:pPr algn="ctr" eaLnBrk="1" hangingPunct="1"/>
            <a:r>
              <a:rPr lang="en-US" altLang="ar-SA" sz="3600" dirty="0">
                <a:solidFill>
                  <a:schemeClr val="tx2"/>
                </a:solidFill>
                <a:latin typeface="Calibri" panose="020F0502020204030204" pitchFamily="34" charset="0"/>
              </a:rPr>
              <a:t>Sa-ae-jo-</a:t>
            </a:r>
            <a:r>
              <a:rPr lang="en-US" altLang="ar-SA" sz="3600" dirty="0" err="1">
                <a:solidFill>
                  <a:schemeClr val="tx2"/>
                </a:solidFill>
                <a:latin typeface="Calibri" panose="020F0502020204030204" pitchFamily="34" charset="0"/>
              </a:rPr>
              <a:t>uk</a:t>
            </a:r>
            <a:endParaRPr lang="ar-SA" altLang="ar-SA" sz="3600" dirty="0">
              <a:latin typeface="Calibri" panose="020F0502020204030204" pitchFamily="34" charset="0"/>
            </a:endParaRPr>
          </a:p>
        </p:txBody>
      </p:sp>
      <p:sp>
        <p:nvSpPr>
          <p:cNvPr id="3073" name="Rectangle 1"/>
          <p:cNvSpPr>
            <a:spLocks noChangeArrowheads="1"/>
          </p:cNvSpPr>
          <p:nvPr/>
        </p:nvSpPr>
        <p:spPr bwMode="auto">
          <a:xfrm>
            <a:off x="-190500" y="3357563"/>
            <a:ext cx="45720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ar-SA" altLang="ar-SA" b="1" dirty="0">
                <a:latin typeface="Times New Roman" panose="02020603050405020304" pitchFamily="18" charset="0"/>
                <a:ea typeface="Times New Roman" panose="02020603050405020304" pitchFamily="18" charset="0"/>
                <a:cs typeface="Traditional Arabic" panose="02020603050405020304" pitchFamily="18" charset="-78"/>
              </a:rPr>
              <a:t>أمثلة على المواقع :-</a:t>
            </a:r>
            <a:endParaRPr lang="en-US" altLang="ar-SA" sz="1100" dirty="0">
              <a:ea typeface="Times New Roman" panose="02020603050405020304" pitchFamily="18" charset="0"/>
              <a:cs typeface="Traditional Arabic" panose="02020603050405020304" pitchFamily="18" charset="-78"/>
            </a:endParaRPr>
          </a:p>
          <a:p>
            <a:pPr algn="ctr"/>
            <a:r>
              <a:rPr lang="ar-SA" altLang="ar-SA" dirty="0">
                <a:latin typeface="Times New Roman" panose="02020603050405020304" pitchFamily="18" charset="0"/>
                <a:ea typeface="Times New Roman" panose="02020603050405020304" pitchFamily="18" charset="0"/>
                <a:cs typeface="Traditional Arabic" panose="02020603050405020304" pitchFamily="18" charset="-78"/>
              </a:rPr>
              <a:t>       عنوان الخطوط السعودية                    </a:t>
            </a:r>
            <a:r>
              <a:rPr lang="en-US" altLang="ar-SA" b="1" dirty="0">
                <a:ea typeface="Times New Roman" panose="02020603050405020304" pitchFamily="18" charset="0"/>
                <a:cs typeface="Traditional Arabic" panose="02020603050405020304" pitchFamily="18" charset="-78"/>
                <a:hlinkClick r:id="rId2"/>
              </a:rPr>
              <a:t>www.saudiairlines.com</a:t>
            </a:r>
            <a:endParaRPr lang="en-US" altLang="ar-SA" sz="1100" dirty="0"/>
          </a:p>
          <a:p>
            <a:pPr algn="ctr"/>
            <a:r>
              <a:rPr lang="ar-SA" altLang="ar-SA" dirty="0">
                <a:latin typeface="Times New Roman" panose="02020603050405020304" pitchFamily="18" charset="0"/>
                <a:cs typeface="Traditional Arabic" panose="02020603050405020304" pitchFamily="18" charset="-78"/>
              </a:rPr>
              <a:t>عنوان وزارة التربية  والتعليم                             </a:t>
            </a:r>
            <a:r>
              <a:rPr lang="en-US" altLang="ar-SA" b="1" dirty="0">
                <a:cs typeface="Traditional Arabic" panose="02020603050405020304" pitchFamily="18" charset="-78"/>
                <a:hlinkClick r:id="rId3"/>
              </a:rPr>
              <a:t>www.moe.gov.sa</a:t>
            </a:r>
            <a:endParaRPr lang="en-US" altLang="ar-SA" sz="1100" dirty="0"/>
          </a:p>
          <a:p>
            <a:pPr algn="ctr"/>
            <a:r>
              <a:rPr lang="ar-SA" altLang="ar-SA" dirty="0">
                <a:latin typeface="Times New Roman" panose="02020603050405020304" pitchFamily="18" charset="0"/>
                <a:cs typeface="Traditional Arabic" panose="02020603050405020304" pitchFamily="18" charset="-78"/>
              </a:rPr>
              <a:t>  جمعية الحاسبات السعودية                                   </a:t>
            </a:r>
            <a:r>
              <a:rPr lang="en-US" altLang="ar-SA" b="1" dirty="0">
                <a:cs typeface="Traditional Arabic" panose="02020603050405020304" pitchFamily="18" charset="-78"/>
                <a:hlinkClick r:id="rId4"/>
              </a:rPr>
              <a:t>www.scs.org.sa</a:t>
            </a:r>
            <a:endParaRPr lang="ar-SA" altLang="ar-SA" dirty="0">
              <a:latin typeface="Traditional Arabic" panose="02020603050405020304" pitchFamily="18" charset="-78"/>
              <a:cs typeface="Traditional Arabic" panose="02020603050405020304" pitchFamily="18" charset="-78"/>
            </a:endParaRPr>
          </a:p>
          <a:p>
            <a:pPr algn="ctr" rtl="0"/>
            <a:r>
              <a:rPr lang="ar-SA" altLang="ar-SA" dirty="0">
                <a:latin typeface="Traditional Arabic" panose="02020603050405020304" pitchFamily="18" charset="-78"/>
                <a:cs typeface="Traditional Arabic" panose="02020603050405020304" pitchFamily="18" charset="-78"/>
              </a:rPr>
              <a:t>عنوان وزارة التعليم العالي بالمملكة                      </a:t>
            </a:r>
            <a:r>
              <a:rPr lang="en-US" altLang="ar-SA" b="1" dirty="0">
                <a:cs typeface="Traditional Arabic" panose="02020603050405020304" pitchFamily="18" charset="-78"/>
                <a:hlinkClick r:id="rId5"/>
              </a:rPr>
              <a:t>www.mohe.gov.sa</a:t>
            </a:r>
            <a:r>
              <a:rPr lang="en-US" altLang="ar-SA" sz="1100" dirty="0"/>
              <a:t> </a:t>
            </a:r>
            <a:endParaRPr lang="en-US" altLang="ar-SA" sz="2800" dirty="0"/>
          </a:p>
        </p:txBody>
      </p:sp>
    </p:spTree>
    <p:extLst>
      <p:ext uri="{BB962C8B-B14F-4D97-AF65-F5344CB8AC3E}">
        <p14:creationId xmlns:p14="http://schemas.microsoft.com/office/powerpoint/2010/main" val="582739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ppt_w</p:attrName>
                                        </p:attrNameLst>
                                      </p:cBhvr>
                                      <p:tavLst>
                                        <p:tav tm="0" fmla="#ppt_w*sin(2.5*pi*$)">
                                          <p:val>
                                            <p:fltVal val="0"/>
                                          </p:val>
                                        </p:tav>
                                        <p:tav tm="100000">
                                          <p:val>
                                            <p:fltVal val="1"/>
                                          </p:val>
                                        </p:tav>
                                      </p:tavLst>
                                    </p:anim>
                                    <p:anim calcmode="lin" valueType="num">
                                      <p:cBhvr>
                                        <p:cTn id="1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073"/>
                                        </p:tgtEl>
                                        <p:attrNameLst>
                                          <p:attrName>style.visibility</p:attrName>
                                        </p:attrNameLst>
                                      </p:cBhvr>
                                      <p:to>
                                        <p:strVal val="visible"/>
                                      </p:to>
                                    </p:set>
                                    <p:anim calcmode="lin" valueType="num">
                                      <p:cBhvr>
                                        <p:cTn id="19" dur="500" fill="hold"/>
                                        <p:tgtEl>
                                          <p:spTgt spid="3073"/>
                                        </p:tgtEl>
                                        <p:attrNameLst>
                                          <p:attrName>ppt_w</p:attrName>
                                        </p:attrNameLst>
                                      </p:cBhvr>
                                      <p:tavLst>
                                        <p:tav tm="0">
                                          <p:val>
                                            <p:fltVal val="0"/>
                                          </p:val>
                                        </p:tav>
                                        <p:tav tm="100000">
                                          <p:val>
                                            <p:strVal val="#ppt_w"/>
                                          </p:val>
                                        </p:tav>
                                      </p:tavLst>
                                    </p:anim>
                                    <p:anim calcmode="lin" valueType="num">
                                      <p:cBhvr>
                                        <p:cTn id="20" dur="500" fill="hold"/>
                                        <p:tgtEl>
                                          <p:spTgt spid="3073"/>
                                        </p:tgtEl>
                                        <p:attrNameLst>
                                          <p:attrName>ppt_h</p:attrName>
                                        </p:attrNameLst>
                                      </p:cBhvr>
                                      <p:tavLst>
                                        <p:tav tm="0">
                                          <p:val>
                                            <p:fltVal val="0"/>
                                          </p:val>
                                        </p:tav>
                                        <p:tav tm="100000">
                                          <p:val>
                                            <p:strVal val="#ppt_h"/>
                                          </p:val>
                                        </p:tav>
                                      </p:tavLst>
                                    </p:anim>
                                    <p:animEffect transition="in" filter="fade">
                                      <p:cBhvr>
                                        <p:cTn id="21" dur="500"/>
                                        <p:tgtEl>
                                          <p:spTgt spid="307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3556">
                                            <p:txEl>
                                              <p:pRg st="0" end="0"/>
                                            </p:txEl>
                                          </p:spTgt>
                                        </p:tgtEl>
                                        <p:attrNameLst>
                                          <p:attrName>style.visibility</p:attrName>
                                        </p:attrNameLst>
                                      </p:cBhvr>
                                      <p:to>
                                        <p:strVal val="visible"/>
                                      </p:to>
                                    </p:set>
                                    <p:animEffect transition="in" filter="barn(inVertical)">
                                      <p:cBhvr>
                                        <p:cTn id="26" dur="500"/>
                                        <p:tgtEl>
                                          <p:spTgt spid="2355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3558">
                                            <p:txEl>
                                              <p:pRg st="0" end="0"/>
                                            </p:txEl>
                                          </p:spTgt>
                                        </p:tgtEl>
                                        <p:attrNameLst>
                                          <p:attrName>style.visibility</p:attrName>
                                        </p:attrNameLst>
                                      </p:cBhvr>
                                      <p:to>
                                        <p:strVal val="visible"/>
                                      </p:to>
                                    </p:set>
                                    <p:animEffect transition="in" filter="wipe(down)">
                                      <p:cBhvr>
                                        <p:cTn id="36" dur="500"/>
                                        <p:tgtEl>
                                          <p:spTgt spid="2355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3561"/>
                                        </p:tgtEl>
                                        <p:attrNameLst>
                                          <p:attrName>style.visibility</p:attrName>
                                        </p:attrNameLst>
                                      </p:cBhvr>
                                      <p:to>
                                        <p:strVal val="visible"/>
                                      </p:to>
                                    </p:set>
                                    <p:animEffect transition="in" filter="wipe(down)">
                                      <p:cBhvr>
                                        <p:cTn id="46" dur="500"/>
                                        <p:tgtEl>
                                          <p:spTgt spid="2356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3562"/>
                                        </p:tgtEl>
                                        <p:attrNameLst>
                                          <p:attrName>style.visibility</p:attrName>
                                        </p:attrNameLst>
                                      </p:cBhvr>
                                      <p:to>
                                        <p:strVal val="visible"/>
                                      </p:to>
                                    </p:set>
                                    <p:animEffect transition="in" filter="wipe(down)">
                                      <p:cBhvr>
                                        <p:cTn id="56" dur="500"/>
                                        <p:tgtEl>
                                          <p:spTgt spid="2356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3563"/>
                                        </p:tgtEl>
                                        <p:attrNameLst>
                                          <p:attrName>style.visibility</p:attrName>
                                        </p:attrNameLst>
                                      </p:cBhvr>
                                      <p:to>
                                        <p:strVal val="visible"/>
                                      </p:to>
                                    </p:set>
                                    <p:animEffect transition="in" filter="wipe(down)">
                                      <p:cBhvr>
                                        <p:cTn id="66" dur="500"/>
                                        <p:tgtEl>
                                          <p:spTgt spid="2356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down)">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3587"/>
                                        </p:tgtEl>
                                        <p:attrNameLst>
                                          <p:attrName>style.visibility</p:attrName>
                                        </p:attrNameLst>
                                      </p:cBhvr>
                                      <p:to>
                                        <p:strVal val="visible"/>
                                      </p:to>
                                    </p:set>
                                    <p:animEffect transition="in" filter="wipe(down)">
                                      <p:cBhvr>
                                        <p:cTn id="76" dur="500"/>
                                        <p:tgtEl>
                                          <p:spTgt spid="23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23561" grpId="0"/>
      <p:bldP spid="23562" grpId="0"/>
      <p:bldP spid="23563" grpId="0"/>
      <p:bldP spid="23587" grpId="0"/>
      <p:bldP spid="30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1887538" y="995362"/>
            <a:ext cx="8534400" cy="633413"/>
          </a:xfrm>
          <a:prstGeom prst="rect">
            <a:avLst/>
          </a:prstGeom>
        </p:spPr>
        <p:txBody>
          <a:bodyPr anchor="b"/>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defRPr/>
            </a:pPr>
            <a:r>
              <a:rPr lang="ar-SA" sz="5400" b="1" dirty="0">
                <a:solidFill>
                  <a:srgbClr val="C00085"/>
                </a:solidFill>
                <a:effectLst>
                  <a:outerShdw blurRad="38100" dist="38100" dir="2700000" algn="tl">
                    <a:srgbClr val="000000"/>
                  </a:outerShdw>
                </a:effectLst>
                <a:cs typeface="PT Bold Broken" pitchFamily="2" charset="-78"/>
              </a:rPr>
              <a:t> </a:t>
            </a:r>
            <a:r>
              <a:rPr lang="ar-SA" sz="5400" b="1" dirty="0" smtClean="0">
                <a:solidFill>
                  <a:srgbClr val="C00085"/>
                </a:solidFill>
                <a:effectLst>
                  <a:outerShdw blurRad="38100" dist="38100" dir="2700000" algn="tl">
                    <a:srgbClr val="000000"/>
                  </a:outerShdw>
                </a:effectLst>
                <a:cs typeface="PT Bold Broken" pitchFamily="2" charset="-78"/>
              </a:rPr>
              <a:t>مداولة «</a:t>
            </a:r>
            <a:r>
              <a:rPr lang="ar-SA" sz="5400" b="1" dirty="0" smtClean="0">
                <a:solidFill>
                  <a:srgbClr val="C00085"/>
                </a:solidFill>
                <a:effectLst>
                  <a:outerShdw blurRad="38100" dist="38100" dir="2700000" algn="tl">
                    <a:srgbClr val="000000"/>
                  </a:outerShdw>
                </a:effectLst>
                <a:cs typeface="PT Bold Broken" pitchFamily="2" charset="-78"/>
              </a:rPr>
              <a:t>نظام» </a:t>
            </a:r>
            <a:r>
              <a:rPr lang="en-US" sz="5400" b="1" dirty="0">
                <a:solidFill>
                  <a:srgbClr val="C00085"/>
                </a:solidFill>
                <a:effectLst>
                  <a:outerShdw blurRad="38100" dist="38100" dir="2700000" algn="tl">
                    <a:srgbClr val="000000"/>
                  </a:outerShdw>
                </a:effectLst>
                <a:cs typeface="PT Bold Broken" pitchFamily="2" charset="-78"/>
              </a:rPr>
              <a:t>DNS</a:t>
            </a:r>
            <a:r>
              <a:rPr lang="ar-SA" sz="5400" b="1" dirty="0">
                <a:solidFill>
                  <a:srgbClr val="C00085"/>
                </a:solidFill>
                <a:effectLst>
                  <a:outerShdw blurRad="38100" dist="38100" dir="2700000" algn="tl">
                    <a:srgbClr val="000000"/>
                  </a:outerShdw>
                </a:effectLst>
                <a:cs typeface="PT Bold Broken" pitchFamily="2" charset="-78"/>
              </a:rPr>
              <a:t> لشبكة الانترنت</a:t>
            </a:r>
          </a:p>
        </p:txBody>
      </p:sp>
      <p:sp>
        <p:nvSpPr>
          <p:cNvPr id="4" name="عنوان 1"/>
          <p:cNvSpPr txBox="1">
            <a:spLocks/>
          </p:cNvSpPr>
          <p:nvPr/>
        </p:nvSpPr>
        <p:spPr bwMode="auto">
          <a:xfrm>
            <a:off x="2135188" y="1628775"/>
            <a:ext cx="82867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ar-SA" altLang="ar-SA" sz="3200" b="1" dirty="0">
                <a:solidFill>
                  <a:schemeClr val="accent2"/>
                </a:solidFill>
                <a:latin typeface="Times New Roman" panose="02020603050405020304" pitchFamily="18" charset="0"/>
                <a:cs typeface="Times New Roman" panose="02020603050405020304" pitchFamily="18" charset="0"/>
              </a:rPr>
              <a:t>وهي مداولة نظام يطلق عليها </a:t>
            </a:r>
            <a:r>
              <a:rPr lang="ar-SA" altLang="ar-SA" sz="3200" b="1" dirty="0">
                <a:solidFill>
                  <a:schemeClr val="hlink"/>
                </a:solidFill>
                <a:latin typeface="Times New Roman" panose="02020603050405020304" pitchFamily="18" charset="0"/>
                <a:cs typeface="Times New Roman" panose="02020603050405020304" pitchFamily="18" charset="0"/>
              </a:rPr>
              <a:t>خادم نطاقات الأسماء</a:t>
            </a:r>
          </a:p>
          <a:p>
            <a:pPr algn="ctr" eaLnBrk="1" hangingPunct="1"/>
            <a:r>
              <a:rPr lang="ar-SA" altLang="ar-SA" sz="3200" b="1" dirty="0">
                <a:solidFill>
                  <a:schemeClr val="accent2"/>
                </a:solidFill>
                <a:latin typeface="Times New Roman" panose="02020603050405020304" pitchFamily="18" charset="0"/>
                <a:cs typeface="Times New Roman" panose="02020603050405020304" pitchFamily="18" charset="0"/>
              </a:rPr>
              <a:t>وهو نظام يستعمل في الانترنت كدليل للأسماء ويقوم </a:t>
            </a:r>
            <a:r>
              <a:rPr lang="ar-SA" altLang="ar-SA" sz="3200" b="1" u="sng" dirty="0">
                <a:solidFill>
                  <a:schemeClr val="accent2"/>
                </a:solidFill>
                <a:latin typeface="Times New Roman" panose="02020603050405020304" pitchFamily="18" charset="0"/>
                <a:cs typeface="Times New Roman" panose="02020603050405020304" pitchFamily="18" charset="0"/>
              </a:rPr>
              <a:t>بترجمة أسماء المواقع إلى أرقام عنوان </a:t>
            </a:r>
            <a:r>
              <a:rPr lang="en-US" altLang="ar-SA" sz="3200" b="1" u="sng" dirty="0">
                <a:solidFill>
                  <a:schemeClr val="accent2"/>
                </a:solidFill>
                <a:latin typeface="Times New Roman" panose="02020603050405020304" pitchFamily="18" charset="0"/>
                <a:cs typeface="Times New Roman" panose="02020603050405020304" pitchFamily="18" charset="0"/>
              </a:rPr>
              <a:t>IP</a:t>
            </a:r>
            <a:r>
              <a:rPr lang="ar-SA" altLang="ar-SA" sz="3200" b="1" u="sng" dirty="0">
                <a:solidFill>
                  <a:schemeClr val="accent2"/>
                </a:solidFill>
                <a:latin typeface="Times New Roman" panose="02020603050405020304" pitchFamily="18" charset="0"/>
                <a:cs typeface="Times New Roman" panose="02020603050405020304" pitchFamily="18" charset="0"/>
              </a:rPr>
              <a:t> الحقيقية</a:t>
            </a:r>
            <a:r>
              <a:rPr lang="ar-SA" altLang="ar-SA" sz="3200" b="1" dirty="0">
                <a:solidFill>
                  <a:schemeClr val="accent2"/>
                </a:solidFill>
                <a:latin typeface="Times New Roman" panose="02020603050405020304" pitchFamily="18" charset="0"/>
                <a:cs typeface="Times New Roman" panose="02020603050405020304" pitchFamily="18" charset="0"/>
              </a:rPr>
              <a:t> </a:t>
            </a:r>
          </a:p>
        </p:txBody>
      </p:sp>
      <p:sp>
        <p:nvSpPr>
          <p:cNvPr id="2" name="عنوان 1"/>
          <p:cNvSpPr txBox="1">
            <a:spLocks/>
          </p:cNvSpPr>
          <p:nvPr/>
        </p:nvSpPr>
        <p:spPr bwMode="auto">
          <a:xfrm>
            <a:off x="2135188" y="4047781"/>
            <a:ext cx="82867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ar-SA" altLang="ar-SA" sz="3200" b="1" dirty="0">
                <a:solidFill>
                  <a:schemeClr val="accent2"/>
                </a:solidFill>
                <a:latin typeface="Times New Roman" panose="02020603050405020304" pitchFamily="18" charset="0"/>
                <a:cs typeface="Times New Roman" panose="02020603050405020304" pitchFamily="18" charset="0"/>
              </a:rPr>
              <a:t>مثال يتم ترجمة :</a:t>
            </a:r>
          </a:p>
          <a:p>
            <a:pPr algn="ctr" eaLnBrk="1" hangingPunct="1"/>
            <a:r>
              <a:rPr lang="en-US" altLang="ar-SA" sz="3200" b="1" dirty="0">
                <a:solidFill>
                  <a:schemeClr val="accent2"/>
                </a:solidFill>
                <a:latin typeface="Times New Roman" panose="02020603050405020304" pitchFamily="18" charset="0"/>
                <a:cs typeface="Times New Roman" panose="02020603050405020304" pitchFamily="18" charset="0"/>
                <a:hlinkClick r:id="rId2"/>
              </a:rPr>
              <a:t>http://www.google.com</a:t>
            </a:r>
            <a:r>
              <a:rPr lang="en-US" altLang="ar-SA" sz="3200" b="1" dirty="0">
                <a:solidFill>
                  <a:schemeClr val="accent2"/>
                </a:solidFill>
                <a:latin typeface="Times New Roman" panose="02020603050405020304" pitchFamily="18" charset="0"/>
                <a:cs typeface="Times New Roman" panose="02020603050405020304" pitchFamily="18" charset="0"/>
              </a:rPr>
              <a:t>  </a:t>
            </a:r>
            <a:r>
              <a:rPr lang="ar-SA" altLang="ar-SA" sz="3200" b="1" dirty="0">
                <a:solidFill>
                  <a:schemeClr val="accent2"/>
                </a:solidFill>
                <a:latin typeface="Times New Roman" panose="02020603050405020304" pitchFamily="18" charset="0"/>
                <a:cs typeface="Times New Roman" panose="02020603050405020304" pitchFamily="18" charset="0"/>
              </a:rPr>
              <a:t> الى </a:t>
            </a:r>
          </a:p>
          <a:p>
            <a:pPr algn="ctr" eaLnBrk="1" hangingPunct="1"/>
            <a:r>
              <a:rPr lang="en-US" altLang="ar-SA" sz="3200" b="1" dirty="0">
                <a:solidFill>
                  <a:schemeClr val="accent2"/>
                </a:solidFill>
                <a:latin typeface="Times New Roman" panose="02020603050405020304" pitchFamily="18" charset="0"/>
                <a:cs typeface="Times New Roman" panose="02020603050405020304" pitchFamily="18" charset="0"/>
              </a:rPr>
              <a:t>209.85.227.103</a:t>
            </a:r>
            <a:r>
              <a:rPr lang="ar-SA" altLang="ar-SA" sz="3200" b="1" dirty="0">
                <a:solidFill>
                  <a:schemeClr val="accent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55802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نتيجة بحث الصور عن الايمي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752" y="2227737"/>
            <a:ext cx="2893326" cy="1849943"/>
          </a:xfrm>
          <a:prstGeom prst="rect">
            <a:avLst/>
          </a:prstGeom>
          <a:noFill/>
          <a:extLst>
            <a:ext uri="{909E8E84-426E-40DD-AFC4-6F175D3DCCD1}">
              <a14:hiddenFill xmlns:a14="http://schemas.microsoft.com/office/drawing/2010/main">
                <a:solidFill>
                  <a:srgbClr val="FFFFFF"/>
                </a:solidFill>
              </a14:hiddenFill>
            </a:ext>
          </a:extLst>
        </p:spPr>
      </p:pic>
      <p:sp>
        <p:nvSpPr>
          <p:cNvPr id="8" name="عنوان 1"/>
          <p:cNvSpPr txBox="1">
            <a:spLocks/>
          </p:cNvSpPr>
          <p:nvPr/>
        </p:nvSpPr>
        <p:spPr bwMode="auto">
          <a:xfrm>
            <a:off x="650046" y="2321528"/>
            <a:ext cx="1076808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ar-SA" altLang="ar-SA" sz="3200" b="1" dirty="0">
                <a:solidFill>
                  <a:schemeClr val="hlink"/>
                </a:solidFill>
                <a:latin typeface="Times New Roman" panose="02020603050405020304" pitchFamily="18" charset="0"/>
                <a:cs typeface="Times New Roman" panose="02020603050405020304" pitchFamily="18" charset="0"/>
              </a:rPr>
              <a:t>-</a:t>
            </a:r>
            <a:r>
              <a:rPr lang="ar-SA" altLang="ar-SA" sz="2800" b="1" dirty="0">
                <a:solidFill>
                  <a:schemeClr val="hlink"/>
                </a:solidFill>
                <a:latin typeface="Times New Roman" panose="02020603050405020304" pitchFamily="18" charset="0"/>
                <a:cs typeface="Times New Roman" panose="02020603050405020304" pitchFamily="18" charset="0"/>
              </a:rPr>
              <a:t>البريد الإلكتروني :</a:t>
            </a:r>
            <a:r>
              <a:rPr lang="ar-SA" altLang="ar-SA" sz="2800" b="1" dirty="0">
                <a:solidFill>
                  <a:schemeClr val="accent2"/>
                </a:solidFill>
                <a:latin typeface="Times New Roman" panose="02020603050405020304" pitchFamily="18" charset="0"/>
                <a:cs typeface="Times New Roman" panose="02020603050405020304" pitchFamily="18" charset="0"/>
              </a:rPr>
              <a:t>تقنية يمكن من خلالها إرسال مستندات أو وثائق إلكترونية بين المشتركين عبر الشبكة .ويستخدم</a:t>
            </a:r>
            <a:endParaRPr lang="en-US" altLang="ar-SA" sz="2800" b="1" dirty="0">
              <a:solidFill>
                <a:schemeClr val="accent2"/>
              </a:solidFill>
              <a:latin typeface="Times New Roman" panose="02020603050405020304" pitchFamily="18" charset="0"/>
              <a:cs typeface="Times New Roman" panose="02020603050405020304" pitchFamily="18" charset="0"/>
            </a:endParaRPr>
          </a:p>
          <a:p>
            <a:pPr eaLnBrk="1" hangingPunct="1"/>
            <a:r>
              <a:rPr lang="ar-SA" altLang="ar-SA" sz="2800" b="1" dirty="0">
                <a:solidFill>
                  <a:schemeClr val="accent2"/>
                </a:solidFill>
                <a:latin typeface="Times New Roman" panose="02020603050405020304" pitchFamily="18" charset="0"/>
                <a:cs typeface="Times New Roman" panose="02020603050405020304" pitchFamily="18" charset="0"/>
              </a:rPr>
              <a:t>ولابد من وجود عنوان للمرسل وعنوان للمستقبل</a:t>
            </a:r>
          </a:p>
        </p:txBody>
      </p:sp>
      <p:sp>
        <p:nvSpPr>
          <p:cNvPr id="3" name="عنوان 1"/>
          <p:cNvSpPr txBox="1">
            <a:spLocks/>
          </p:cNvSpPr>
          <p:nvPr/>
        </p:nvSpPr>
        <p:spPr>
          <a:xfrm>
            <a:off x="1881189" y="843964"/>
            <a:ext cx="8534400" cy="633413"/>
          </a:xfrm>
          <a:prstGeom prst="rect">
            <a:avLst/>
          </a:prstGeom>
        </p:spPr>
        <p:txBody>
          <a:bodyPr anchor="b"/>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defRPr/>
            </a:pPr>
            <a:r>
              <a:rPr lang="ar-SA" sz="4800" b="1" dirty="0">
                <a:solidFill>
                  <a:srgbClr val="C00085"/>
                </a:solidFill>
                <a:effectLst>
                  <a:outerShdw blurRad="38100" dist="38100" dir="2700000" algn="tl">
                    <a:srgbClr val="000000"/>
                  </a:outerShdw>
                </a:effectLst>
                <a:cs typeface="PT Bold Broken" pitchFamily="2" charset="-78"/>
              </a:rPr>
              <a:t>البريد الإلكتروني </a:t>
            </a:r>
            <a:r>
              <a:rPr lang="en-US" sz="4800" b="1" dirty="0">
                <a:solidFill>
                  <a:srgbClr val="C00085"/>
                </a:solidFill>
                <a:effectLst>
                  <a:outerShdw blurRad="38100" dist="38100" dir="2700000" algn="tl">
                    <a:srgbClr val="000000"/>
                  </a:outerShdw>
                </a:effectLst>
                <a:cs typeface="PT Bold Broken" pitchFamily="2" charset="-78"/>
              </a:rPr>
              <a:t>E-Mail</a:t>
            </a:r>
            <a:endParaRPr lang="ar-SA" sz="4800" b="1" dirty="0">
              <a:solidFill>
                <a:srgbClr val="C00085"/>
              </a:solidFill>
              <a:effectLst>
                <a:outerShdw blurRad="38100" dist="38100" dir="2700000" algn="tl">
                  <a:srgbClr val="000000"/>
                </a:outerShdw>
              </a:effectLst>
              <a:cs typeface="PT Bold Broken" pitchFamily="2" charset="-78"/>
            </a:endParaRPr>
          </a:p>
        </p:txBody>
      </p:sp>
      <p:sp>
        <p:nvSpPr>
          <p:cNvPr id="1027" name="Rectangle 3"/>
          <p:cNvSpPr>
            <a:spLocks noChangeArrowheads="1"/>
          </p:cNvSpPr>
          <p:nvPr/>
        </p:nvSpPr>
        <p:spPr bwMode="auto">
          <a:xfrm>
            <a:off x="191069" y="4680981"/>
            <a:ext cx="1147776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ar-SA" altLang="ar-SA" sz="2800" b="1" dirty="0" smtClean="0">
                <a:solidFill>
                  <a:schemeClr val="accent2"/>
                </a:solidFill>
                <a:latin typeface="Times New Roman" panose="02020603050405020304" pitchFamily="18" charset="0"/>
                <a:cs typeface="Times New Roman" panose="02020603050405020304" pitchFamily="18" charset="0"/>
              </a:rPr>
              <a:t>- </a:t>
            </a:r>
            <a:r>
              <a:rPr lang="ar-SA" altLang="ar-SA" sz="3200" b="1" dirty="0" smtClean="0">
                <a:solidFill>
                  <a:schemeClr val="accent2"/>
                </a:solidFill>
                <a:latin typeface="Times New Roman" panose="02020603050405020304" pitchFamily="18" charset="0"/>
                <a:cs typeface="Times New Roman" panose="02020603050405020304" pitchFamily="18" charset="0"/>
              </a:rPr>
              <a:t>يوجد  </a:t>
            </a:r>
            <a:r>
              <a:rPr lang="ar-SA" altLang="ar-SA" sz="3200" b="1" dirty="0">
                <a:solidFill>
                  <a:schemeClr val="accent2"/>
                </a:solidFill>
                <a:latin typeface="Times New Roman" panose="02020603050405020304" pitchFamily="18" charset="0"/>
                <a:cs typeface="Times New Roman" panose="02020603050405020304" pitchFamily="18" charset="0"/>
              </a:rPr>
              <a:t>مداولات تطبيقية خاصة بشبكة الانترنت لجلب  وإرسال مظاريف البريد من وإلى جهاز خادم البريد والجهاز المشترك بالبريد الإلكتروني </a:t>
            </a:r>
          </a:p>
          <a:p>
            <a:r>
              <a:rPr lang="ar-SA" altLang="ar-SA" sz="3200" b="1" dirty="0">
                <a:solidFill>
                  <a:schemeClr val="accent2"/>
                </a:solidFill>
                <a:latin typeface="Times New Roman" panose="02020603050405020304" pitchFamily="18" charset="0"/>
                <a:cs typeface="Times New Roman" panose="02020603050405020304" pitchFamily="18" charset="0"/>
              </a:rPr>
              <a:t>مثل : </a:t>
            </a:r>
            <a:r>
              <a:rPr lang="ar-SA" altLang="ar-SA" sz="3200" b="1" dirty="0">
                <a:solidFill>
                  <a:schemeClr val="accent1">
                    <a:lumMod val="60000"/>
                    <a:lumOff val="40000"/>
                  </a:schemeClr>
                </a:solidFill>
                <a:latin typeface="Times New Roman" panose="02020603050405020304" pitchFamily="18" charset="0"/>
                <a:cs typeface="Times New Roman" panose="02020603050405020304" pitchFamily="18" charset="0"/>
              </a:rPr>
              <a:t>مداولة </a:t>
            </a:r>
            <a:r>
              <a:rPr lang="en-US" altLang="ar-SA" sz="3200" b="1" dirty="0">
                <a:solidFill>
                  <a:schemeClr val="accent1">
                    <a:lumMod val="60000"/>
                    <a:lumOff val="40000"/>
                  </a:schemeClr>
                </a:solidFill>
                <a:latin typeface="Times New Roman" panose="02020603050405020304" pitchFamily="18" charset="0"/>
                <a:cs typeface="Times New Roman" panose="02020603050405020304" pitchFamily="18" charset="0"/>
              </a:rPr>
              <a:t>SMTP</a:t>
            </a:r>
            <a:r>
              <a:rPr lang="ar-SA" altLang="ar-SA" sz="32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altLang="ar-SA" sz="3200" b="1" dirty="0">
                <a:solidFill>
                  <a:schemeClr val="accent1">
                    <a:lumMod val="60000"/>
                    <a:lumOff val="40000"/>
                  </a:schemeClr>
                </a:solidFill>
                <a:latin typeface="Times New Roman" panose="02020603050405020304" pitchFamily="18" charset="0"/>
                <a:cs typeface="Times New Roman" panose="02020603050405020304" pitchFamily="18" charset="0"/>
              </a:rPr>
              <a:t>Microsoft exchange –</a:t>
            </a:r>
            <a:endParaRPr lang="ar-SA" altLang="ar-SA" sz="3200" b="1"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9" name="عنوان 1"/>
          <p:cNvSpPr txBox="1">
            <a:spLocks/>
          </p:cNvSpPr>
          <p:nvPr/>
        </p:nvSpPr>
        <p:spPr bwMode="auto">
          <a:xfrm>
            <a:off x="1919287" y="4149726"/>
            <a:ext cx="9312819"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457200" indent="-457200" eaLnBrk="1" hangingPunct="1">
              <a:buFontTx/>
              <a:buChar char="-"/>
            </a:pPr>
            <a:r>
              <a:rPr lang="ar-SA" altLang="ar-SA" sz="2800" b="1" dirty="0" smtClean="0">
                <a:solidFill>
                  <a:srgbClr val="7030A0"/>
                </a:solidFill>
                <a:latin typeface="Times New Roman" panose="02020603050405020304" pitchFamily="18" charset="0"/>
                <a:cs typeface="Times New Roman" panose="02020603050405020304" pitchFamily="18" charset="0"/>
              </a:rPr>
              <a:t>يتكون </a:t>
            </a:r>
            <a:r>
              <a:rPr lang="ar-SA" altLang="ar-SA" sz="2800" b="1" dirty="0">
                <a:solidFill>
                  <a:srgbClr val="7030A0"/>
                </a:solidFill>
                <a:latin typeface="Times New Roman" panose="02020603050405020304" pitchFamily="18" charset="0"/>
                <a:cs typeface="Times New Roman" panose="02020603050405020304" pitchFamily="18" charset="0"/>
              </a:rPr>
              <a:t>عنوان المشترك للبريد الإلكتروني من جزأين </a:t>
            </a:r>
            <a:r>
              <a:rPr lang="ar-SA" altLang="ar-SA" sz="2800" b="1" dirty="0" smtClean="0">
                <a:solidFill>
                  <a:srgbClr val="7030A0"/>
                </a:solidFill>
                <a:latin typeface="Times New Roman" panose="02020603050405020304" pitchFamily="18" charset="0"/>
                <a:cs typeface="Times New Roman" panose="02020603050405020304" pitchFamily="18" charset="0"/>
              </a:rPr>
              <a:t>يفصل</a:t>
            </a:r>
          </a:p>
          <a:p>
            <a:pPr eaLnBrk="1" hangingPunct="1"/>
            <a:r>
              <a:rPr lang="ar-SA" altLang="ar-SA" sz="2800" b="1" dirty="0" smtClean="0">
                <a:solidFill>
                  <a:srgbClr val="7030A0"/>
                </a:solidFill>
                <a:latin typeface="Times New Roman" panose="02020603050405020304" pitchFamily="18" charset="0"/>
                <a:cs typeface="Times New Roman" panose="02020603050405020304" pitchFamily="18" charset="0"/>
              </a:rPr>
              <a:t> </a:t>
            </a:r>
            <a:r>
              <a:rPr lang="ar-SA" altLang="ar-SA" sz="2800" b="1" dirty="0">
                <a:solidFill>
                  <a:srgbClr val="7030A0"/>
                </a:solidFill>
                <a:latin typeface="Times New Roman" panose="02020603050405020304" pitchFamily="18" charset="0"/>
                <a:cs typeface="Times New Roman" panose="02020603050405020304" pitchFamily="18" charset="0"/>
              </a:rPr>
              <a:t>بينهم @ يمثل الاول اسم المشترك  والثاني مزود الخدمة</a:t>
            </a:r>
          </a:p>
          <a:p>
            <a:pPr algn="l" rtl="0" eaLnBrk="1" hangingPunct="1"/>
            <a:r>
              <a:rPr lang="en-US" altLang="ar-SA" sz="2800" dirty="0">
                <a:solidFill>
                  <a:srgbClr val="FF3300"/>
                </a:solidFill>
                <a:latin typeface="Calibri" panose="020F0502020204030204" pitchFamily="34" charset="0"/>
              </a:rPr>
              <a:t>Sarah14@hotmail.com</a:t>
            </a:r>
            <a:r>
              <a:rPr lang="ar-SA" altLang="ar-SA" sz="2800" dirty="0">
                <a:solidFill>
                  <a:srgbClr val="FF3300"/>
                </a:solidFill>
                <a:latin typeface="Calibri" panose="020F0502020204030204" pitchFamily="34" charset="0"/>
              </a:rPr>
              <a:t> </a:t>
            </a:r>
            <a:r>
              <a:rPr lang="ar-SA" altLang="ar-SA" sz="2800" dirty="0">
                <a:solidFill>
                  <a:srgbClr val="FF3300"/>
                </a:solidFill>
                <a:latin typeface="Calibri" panose="020F0502020204030204" pitchFamily="34" charset="0"/>
                <a:hlinkClick r:id="rId3"/>
              </a:rPr>
              <a:t>مثال</a:t>
            </a:r>
            <a:r>
              <a:rPr lang="ar-SA" altLang="ar-SA" sz="2800" dirty="0">
                <a:solidFill>
                  <a:srgbClr val="FF3300"/>
                </a:solidFill>
                <a:latin typeface="Calibri" panose="020F0502020204030204" pitchFamily="34" charset="0"/>
              </a:rPr>
              <a:t> </a:t>
            </a:r>
            <a:endParaRPr lang="ar-SA" altLang="ar-SA" sz="2800" dirty="0">
              <a:solidFill>
                <a:srgbClr val="FF3300"/>
              </a:solidFill>
              <a:latin typeface="Calibri" panose="020F0502020204030204" pitchFamily="34" charset="0"/>
              <a:cs typeface="Times New Roman" panose="02020603050405020304" pitchFamily="18" charset="0"/>
            </a:endParaRPr>
          </a:p>
          <a:p>
            <a:pPr algn="l" eaLnBrk="1" hangingPunct="1"/>
            <a:endParaRPr lang="ar-SA" altLang="ar-SA" sz="2800" dirty="0">
              <a:solidFill>
                <a:schemeClr val="tx2"/>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7472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trips(downLeft)">
                                      <p:cBhvr>
                                        <p:cTn id="14" dur="5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02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11"/>
          <p:cNvSpPr>
            <a:spLocks noChangeArrowheads="1"/>
          </p:cNvSpPr>
          <p:nvPr/>
        </p:nvSpPr>
        <p:spPr bwMode="auto">
          <a:xfrm>
            <a:off x="1010954" y="2305502"/>
            <a:ext cx="1024946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ar-SA" altLang="ar-SA" sz="3200" b="1" dirty="0">
                <a:solidFill>
                  <a:schemeClr val="accent2"/>
                </a:solidFill>
                <a:latin typeface="Times New Roman" panose="02020603050405020304" pitchFamily="18" charset="0"/>
                <a:cs typeface="Times New Roman" panose="02020603050405020304" pitchFamily="18" charset="0"/>
              </a:rPr>
              <a:t>هي مداولة </a:t>
            </a:r>
            <a:r>
              <a:rPr lang="en-US" altLang="ar-SA" sz="3200" b="1" dirty="0" smtClean="0">
                <a:solidFill>
                  <a:schemeClr val="accent2"/>
                </a:solidFill>
                <a:latin typeface="Times New Roman" panose="02020603050405020304" pitchFamily="18" charset="0"/>
                <a:cs typeface="Times New Roman" panose="02020603050405020304" pitchFamily="18" charset="0"/>
              </a:rPr>
              <a:t>FTP</a:t>
            </a:r>
            <a:r>
              <a:rPr lang="ar-SA" altLang="ar-SA" sz="3200" b="1" dirty="0" smtClean="0">
                <a:solidFill>
                  <a:schemeClr val="accent2"/>
                </a:solidFill>
                <a:latin typeface="Times New Roman" panose="02020603050405020304" pitchFamily="18" charset="0"/>
                <a:cs typeface="Times New Roman" panose="02020603050405020304" pitchFamily="18" charset="0"/>
              </a:rPr>
              <a:t> تتيح </a:t>
            </a:r>
            <a:r>
              <a:rPr lang="ar-SA" altLang="ar-SA" sz="3200" b="1" dirty="0">
                <a:solidFill>
                  <a:schemeClr val="accent2"/>
                </a:solidFill>
                <a:latin typeface="Times New Roman" panose="02020603050405020304" pitchFamily="18" charset="0"/>
                <a:cs typeface="Times New Roman" panose="02020603050405020304" pitchFamily="18" charset="0"/>
              </a:rPr>
              <a:t>للمشتركين بالشبكة عملية </a:t>
            </a:r>
            <a:r>
              <a:rPr lang="ar-SA" altLang="ar-SA" sz="3200" b="1" u="sng" dirty="0">
                <a:solidFill>
                  <a:schemeClr val="accent2"/>
                </a:solidFill>
                <a:latin typeface="Times New Roman" panose="02020603050405020304" pitchFamily="18" charset="0"/>
                <a:cs typeface="Times New Roman" panose="02020603050405020304" pitchFamily="18" charset="0"/>
              </a:rPr>
              <a:t>نقل الملفات </a:t>
            </a:r>
            <a:r>
              <a:rPr lang="ar-SA" altLang="ar-SA" sz="3200" b="1" dirty="0">
                <a:solidFill>
                  <a:schemeClr val="accent2"/>
                </a:solidFill>
                <a:latin typeface="Times New Roman" panose="02020603050405020304" pitchFamily="18" charset="0"/>
                <a:cs typeface="Times New Roman" panose="02020603050405020304" pitchFamily="18" charset="0"/>
              </a:rPr>
              <a:t>عبر الشبكة </a:t>
            </a:r>
            <a:r>
              <a:rPr lang="ar-SA" altLang="ar-SA" sz="3200" b="1" u="sng" dirty="0">
                <a:solidFill>
                  <a:schemeClr val="accent2"/>
                </a:solidFill>
                <a:latin typeface="Times New Roman" panose="02020603050405020304" pitchFamily="18" charset="0"/>
                <a:cs typeface="Times New Roman" panose="02020603050405020304" pitchFamily="18" charset="0"/>
              </a:rPr>
              <a:t>وتداولها</a:t>
            </a:r>
            <a:r>
              <a:rPr lang="ar-SA" altLang="ar-SA" sz="3200" b="1" dirty="0">
                <a:solidFill>
                  <a:schemeClr val="accent2"/>
                </a:solidFill>
                <a:latin typeface="Times New Roman" panose="02020603050405020304" pitchFamily="18" charset="0"/>
                <a:cs typeface="Times New Roman" panose="02020603050405020304" pitchFamily="18" charset="0"/>
              </a:rPr>
              <a:t> بينهم وإمكانية  </a:t>
            </a:r>
            <a:r>
              <a:rPr lang="ar-SA" altLang="ar-SA" sz="3200" b="1" u="sng" dirty="0">
                <a:solidFill>
                  <a:schemeClr val="accent2"/>
                </a:solidFill>
                <a:latin typeface="Times New Roman" panose="02020603050405020304" pitchFamily="18" charset="0"/>
                <a:cs typeface="Times New Roman" panose="02020603050405020304" pitchFamily="18" charset="0"/>
              </a:rPr>
              <a:t>التحميل السريع </a:t>
            </a:r>
            <a:r>
              <a:rPr lang="ar-SA" altLang="ar-SA" sz="3200" b="1" dirty="0">
                <a:solidFill>
                  <a:schemeClr val="accent2"/>
                </a:solidFill>
                <a:latin typeface="Times New Roman" panose="02020603050405020304" pitchFamily="18" charset="0"/>
                <a:cs typeface="Times New Roman" panose="02020603050405020304" pitchFamily="18" charset="0"/>
              </a:rPr>
              <a:t>دون الحاجة إلى معرفة أسلوب قاعدة البيانات أو نظام التخزين لجهاز الخادم.</a:t>
            </a:r>
          </a:p>
          <a:p>
            <a:pPr algn="ctr" eaLnBrk="1" hangingPunct="1"/>
            <a:r>
              <a:rPr lang="ar-SA" altLang="ar-SA" sz="3200" b="1" dirty="0">
                <a:solidFill>
                  <a:schemeClr val="accent2"/>
                </a:solidFill>
                <a:latin typeface="Times New Roman" panose="02020603050405020304" pitchFamily="18" charset="0"/>
                <a:cs typeface="Times New Roman" panose="02020603050405020304" pitchFamily="18" charset="0"/>
              </a:rPr>
              <a:t>يوجد مواقع كثيرة لرفع الملفات ومشاركتها بين المستخدمين </a:t>
            </a:r>
          </a:p>
        </p:txBody>
      </p:sp>
      <p:sp>
        <p:nvSpPr>
          <p:cNvPr id="3" name="عنوان 1"/>
          <p:cNvSpPr txBox="1">
            <a:spLocks/>
          </p:cNvSpPr>
          <p:nvPr/>
        </p:nvSpPr>
        <p:spPr>
          <a:xfrm>
            <a:off x="1868488" y="858388"/>
            <a:ext cx="8534400" cy="633413"/>
          </a:xfrm>
          <a:prstGeom prst="rect">
            <a:avLst/>
          </a:prstGeom>
        </p:spPr>
        <p:txBody>
          <a:bodyPr anchor="b"/>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defRPr/>
            </a:pPr>
            <a:r>
              <a:rPr lang="ar-SA" sz="4800" b="1" dirty="0">
                <a:solidFill>
                  <a:srgbClr val="C00085"/>
                </a:solidFill>
                <a:effectLst>
                  <a:outerShdw blurRad="38100" dist="38100" dir="2700000" algn="tl">
                    <a:srgbClr val="000000"/>
                  </a:outerShdw>
                </a:effectLst>
                <a:cs typeface="PT Bold Broken" pitchFamily="2" charset="-78"/>
              </a:rPr>
              <a:t>خدمة نقل الملفات </a:t>
            </a:r>
            <a:r>
              <a:rPr lang="en-US" sz="4800" b="1" dirty="0">
                <a:solidFill>
                  <a:srgbClr val="C00085"/>
                </a:solidFill>
                <a:effectLst>
                  <a:outerShdw blurRad="38100" dist="38100" dir="2700000" algn="tl">
                    <a:srgbClr val="000000"/>
                  </a:outerShdw>
                </a:effectLst>
                <a:cs typeface="PT Bold Broken" pitchFamily="2" charset="-78"/>
              </a:rPr>
              <a:t>File transfer</a:t>
            </a:r>
            <a:endParaRPr lang="ar-SA" sz="4800" b="1" dirty="0">
              <a:solidFill>
                <a:srgbClr val="C00085"/>
              </a:solidFill>
              <a:effectLst>
                <a:outerShdw blurRad="38100" dist="38100" dir="2700000" algn="tl">
                  <a:srgbClr val="000000"/>
                </a:outerShdw>
              </a:effectLst>
              <a:cs typeface="PT Bold Broken" pitchFamily="2" charset="-78"/>
            </a:endParaRPr>
          </a:p>
        </p:txBody>
      </p:sp>
    </p:spTree>
    <p:extLst>
      <p:ext uri="{BB962C8B-B14F-4D97-AF65-F5344CB8AC3E}">
        <p14:creationId xmlns:p14="http://schemas.microsoft.com/office/powerpoint/2010/main" val="2135787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additive="base">
                                        <p:cTn id="1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 calcmode="lin" valueType="num">
                                      <p:cBhvr additive="base">
                                        <p:cTn id="2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p:cNvSpPr>
            <a:spLocks noChangeArrowheads="1"/>
          </p:cNvSpPr>
          <p:nvPr/>
        </p:nvSpPr>
        <p:spPr bwMode="auto">
          <a:xfrm>
            <a:off x="2180918" y="1414749"/>
            <a:ext cx="7997825" cy="642937"/>
          </a:xfrm>
          <a:prstGeom prst="rect">
            <a:avLst/>
          </a:prstGeom>
          <a:noFill/>
          <a:ln w="9525" algn="ctr">
            <a:noFill/>
            <a:miter lim="800000"/>
            <a:headEnd/>
            <a:tailEnd/>
          </a:ln>
          <a:effectLst/>
        </p:spPr>
        <p:txBody>
          <a:bodyPr anchor="ctr"/>
          <a:lstStyle/>
          <a:p>
            <a:pPr algn="ctr">
              <a:defRPr/>
            </a:pPr>
            <a:r>
              <a:rPr lang="ar-SA" sz="4400" b="1" dirty="0">
                <a:solidFill>
                  <a:srgbClr val="C00000"/>
                </a:solidFill>
                <a:effectLst>
                  <a:outerShdw blurRad="38100" dist="38100" dir="2700000" algn="tl">
                    <a:srgbClr val="C0C0C0"/>
                  </a:outerShdw>
                </a:effectLst>
                <a:cs typeface="PT Bold Heading" pitchFamily="2" charset="-78"/>
              </a:rPr>
              <a:t>عصف ذهني</a:t>
            </a:r>
            <a:endParaRPr lang="en-US" sz="4400" b="1" dirty="0">
              <a:solidFill>
                <a:srgbClr val="C00000"/>
              </a:solidFill>
              <a:effectLst>
                <a:outerShdw blurRad="38100" dist="38100" dir="2700000" algn="tl">
                  <a:srgbClr val="C0C0C0"/>
                </a:outerShdw>
              </a:effectLst>
              <a:cs typeface="PT Bold Heading" pitchFamily="2" charset="-78"/>
            </a:endParaRPr>
          </a:p>
        </p:txBody>
      </p:sp>
      <p:sp>
        <p:nvSpPr>
          <p:cNvPr id="27652" name="Text Box 6"/>
          <p:cNvSpPr txBox="1">
            <a:spLocks noChangeArrowheads="1"/>
          </p:cNvSpPr>
          <p:nvPr/>
        </p:nvSpPr>
        <p:spPr bwMode="auto">
          <a:xfrm>
            <a:off x="1064525" y="2781300"/>
            <a:ext cx="99082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3200" b="1" dirty="0">
                <a:solidFill>
                  <a:schemeClr val="accent2"/>
                </a:solidFill>
                <a:latin typeface="Times New Roman" panose="02020603050405020304" pitchFamily="18" charset="0"/>
                <a:cs typeface="Times New Roman" panose="02020603050405020304" pitchFamily="18" charset="0"/>
              </a:rPr>
              <a:t>عددي بعض من مواقع التحميل الشائعة الاستخدام وطريقة تحميل الملفات باستخدامها ؟</a:t>
            </a:r>
            <a:endParaRPr lang="en-US" altLang="ar-SA" sz="3200" b="1" dirty="0">
              <a:solidFill>
                <a:schemeClr val="accent2"/>
              </a:solidFill>
              <a:latin typeface="Times New Roman" panose="02020603050405020304" pitchFamily="18" charset="0"/>
              <a:cs typeface="Times New Roman" panose="02020603050405020304" pitchFamily="18" charset="0"/>
            </a:endParaRPr>
          </a:p>
        </p:txBody>
      </p:sp>
      <p:pic>
        <p:nvPicPr>
          <p:cNvPr id="3074" name="Picture 2" descr="نتيجة بحث الصور عن العصف الذهن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455" y="3541594"/>
            <a:ext cx="4722599" cy="2531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277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wipe(down)">
                                      <p:cBhvr>
                                        <p:cTn id="12"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6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ستطيل 12"/>
          <p:cNvSpPr>
            <a:spLocks noChangeArrowheads="1"/>
          </p:cNvSpPr>
          <p:nvPr/>
        </p:nvSpPr>
        <p:spPr bwMode="auto">
          <a:xfrm>
            <a:off x="1524000" y="2636838"/>
            <a:ext cx="88582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ar-SA" altLang="ar-SA" sz="2800" b="1" dirty="0">
                <a:solidFill>
                  <a:schemeClr val="accent1">
                    <a:lumMod val="60000"/>
                    <a:lumOff val="40000"/>
                  </a:schemeClr>
                </a:solidFill>
                <a:latin typeface="Times New Roman" panose="02020603050405020304" pitchFamily="18" charset="0"/>
                <a:cs typeface="Times New Roman" panose="02020603050405020304" pitchFamily="18" charset="0"/>
              </a:rPr>
              <a:t>rapidshare) هو واحد من أكبر مواقع تخزين الملفات على الإنترنت، يتم تشغيل هذا الموقع من </a:t>
            </a:r>
            <a:r>
              <a:rPr lang="ar-SA" altLang="ar-SA" sz="2800" b="1" dirty="0">
                <a:solidFill>
                  <a:schemeClr val="accent1">
                    <a:lumMod val="60000"/>
                    <a:lumOff val="40000"/>
                  </a:schemeClr>
                </a:solidFill>
                <a:latin typeface="Times New Roman" panose="02020603050405020304" pitchFamily="18" charset="0"/>
                <a:cs typeface="Times New Roman" panose="02020603050405020304" pitchFamily="18" charset="0"/>
                <a:hlinkClick r:id="rId2" action="ppaction://hlinkfile" tooltip="سويسرا"/>
              </a:rPr>
              <a:t>سويسرا</a:t>
            </a:r>
            <a:r>
              <a:rPr lang="ar-SA" altLang="ar-SA" sz="2800" b="1" dirty="0">
                <a:solidFill>
                  <a:schemeClr val="accent1">
                    <a:lumMod val="60000"/>
                    <a:lumOff val="40000"/>
                  </a:schemeClr>
                </a:solidFill>
                <a:latin typeface="Times New Roman" panose="02020603050405020304" pitchFamily="18" charset="0"/>
                <a:cs typeface="Times New Roman" panose="02020603050405020304" pitchFamily="18" charset="0"/>
              </a:rPr>
              <a:t>، التنزيل من الموقع مجاني ولكن التسجيل فيه يمنح المستخدم مميزات كإمكانية تحميل أكثر من ملف وعدم الانتظار لفترة من الوقت بين كل تحميلين وإمكانية البحث بين الملفات الموجودة على الموقع والتي قام برفعها المستخدمون لخدمة رفع الملفات في الموقع</a:t>
            </a:r>
          </a:p>
        </p:txBody>
      </p:sp>
      <p:grpSp>
        <p:nvGrpSpPr>
          <p:cNvPr id="28675" name="مجموعة 4"/>
          <p:cNvGrpSpPr>
            <a:grpSpLocks/>
          </p:cNvGrpSpPr>
          <p:nvPr/>
        </p:nvGrpSpPr>
        <p:grpSpPr bwMode="auto">
          <a:xfrm>
            <a:off x="4727575" y="692151"/>
            <a:ext cx="2952750" cy="1865313"/>
            <a:chOff x="3500430" y="71414"/>
            <a:chExt cx="2214546" cy="1339143"/>
          </a:xfrm>
        </p:grpSpPr>
        <p:sp>
          <p:nvSpPr>
            <p:cNvPr id="6" name="مستطيل 5"/>
            <p:cNvSpPr/>
            <p:nvPr/>
          </p:nvSpPr>
          <p:spPr>
            <a:xfrm>
              <a:off x="3500430" y="1037876"/>
              <a:ext cx="2214546" cy="372681"/>
            </a:xfrm>
            <a:prstGeom prst="rect">
              <a:avLst/>
            </a:prstGeom>
          </p:spPr>
          <p:txBody>
            <a:bodyPr>
              <a:spAutoFit/>
            </a:bodyPr>
            <a:lstStyle/>
            <a:p>
              <a:pPr algn="ctr">
                <a:defRPr/>
              </a:pPr>
              <a:r>
                <a:rPr lang="ar-SA"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أثري معلوماتك</a:t>
              </a:r>
            </a:p>
          </p:txBody>
        </p:sp>
        <p:pic>
          <p:nvPicPr>
            <p:cNvPr id="7" name="صورة 6" descr="idea.gif"/>
            <p:cNvPicPr>
              <a:picLocks noChangeAspect="1"/>
            </p:cNvPicPr>
            <p:nvPr/>
          </p:nvPicPr>
          <p:blipFill>
            <a:blip r:embed="rId3"/>
            <a:stretch>
              <a:fillRect/>
            </a:stretch>
          </p:blipFill>
          <p:spPr>
            <a:xfrm>
              <a:off x="4143363" y="71414"/>
              <a:ext cx="860816" cy="857051"/>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649741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4834" y="1518314"/>
            <a:ext cx="9601196" cy="5016059"/>
          </a:xfrm>
        </p:spPr>
        <p:txBody>
          <a:bodyPr>
            <a:noAutofit/>
          </a:bodyPr>
          <a:lstStyle/>
          <a:p>
            <a:pPr lvl="0"/>
            <a:r>
              <a:rPr lang="ar-SA" sz="1600" b="1" dirty="0" smtClean="0"/>
              <a:t>أن </a:t>
            </a:r>
            <a:r>
              <a:rPr lang="ar-SA" sz="1600" b="1" dirty="0"/>
              <a:t>تعلل الطالبة سبب تسمية الشبكة العنكبوتية بهذا الاسم بكفاءة عالية .</a:t>
            </a:r>
            <a:endParaRPr lang="en-US" sz="1600" b="1" dirty="0"/>
          </a:p>
          <a:p>
            <a:pPr lvl="0"/>
            <a:r>
              <a:rPr lang="ar-SA" sz="1600" b="1" dirty="0" smtClean="0"/>
              <a:t>أن تستنتج الطالبة أنواع مداولات طبقة التطبيقات من خلال مشاهدة الصور بكفاءة عالية .</a:t>
            </a:r>
            <a:endParaRPr lang="en-US" sz="1600" b="1" dirty="0" smtClean="0"/>
          </a:p>
          <a:p>
            <a:pPr lvl="0"/>
            <a:r>
              <a:rPr lang="ar-SA" sz="1600" b="1" dirty="0" smtClean="0"/>
              <a:t>أن </a:t>
            </a:r>
            <a:r>
              <a:rPr lang="ar-SA" sz="1600" b="1" dirty="0"/>
              <a:t>تستنتج الطالبة أين تخزن صفحات المواقع في الانترنت بدقة .</a:t>
            </a:r>
            <a:endParaRPr lang="en-US" sz="1600" b="1" dirty="0"/>
          </a:p>
          <a:p>
            <a:pPr lvl="0"/>
            <a:r>
              <a:rPr lang="ar-SA" sz="1600" b="1" dirty="0"/>
              <a:t>أن تحل الطالبة المشكلة المطروحة بعد قراءتها لمصادر المعلومات بكفاءة عالية .</a:t>
            </a:r>
            <a:endParaRPr lang="en-US" sz="1600" b="1" dirty="0"/>
          </a:p>
          <a:p>
            <a:pPr lvl="0"/>
            <a:r>
              <a:rPr lang="ar-SA" sz="1600" b="1" dirty="0"/>
              <a:t>أن تقوّم الطالبة أداء مجموعة أخرى بناء على ما تعلمته من مفاهيم بكفاءة .</a:t>
            </a:r>
            <a:endParaRPr lang="en-US" sz="1600" b="1" dirty="0"/>
          </a:p>
          <a:p>
            <a:pPr lvl="0"/>
            <a:r>
              <a:rPr lang="ar-SA" sz="1600" b="1" dirty="0"/>
              <a:t>أن تشرح الطالبة رموز عنوان الموقع </a:t>
            </a:r>
            <a:r>
              <a:rPr lang="en-US" sz="1600" b="1" dirty="0"/>
              <a:t>URL</a:t>
            </a:r>
            <a:r>
              <a:rPr lang="ar-SA" sz="1600" b="1" dirty="0"/>
              <a:t> بكفاءة .</a:t>
            </a:r>
            <a:endParaRPr lang="en-US" sz="1600" b="1" dirty="0"/>
          </a:p>
          <a:p>
            <a:pPr lvl="0"/>
            <a:r>
              <a:rPr lang="ar-SA" sz="1600" b="1" dirty="0" smtClean="0"/>
              <a:t>أن </a:t>
            </a:r>
            <a:r>
              <a:rPr lang="ar-SA" sz="1600" b="1" dirty="0"/>
              <a:t>تستنتج الطالبة رموز اختصارات الدول في عنوان الموقع  بكفاءة عالية .</a:t>
            </a:r>
            <a:endParaRPr lang="en-US" sz="1600" b="1" dirty="0"/>
          </a:p>
          <a:p>
            <a:pPr lvl="0"/>
            <a:r>
              <a:rPr lang="ar-SA" sz="1600" b="1" dirty="0" smtClean="0"/>
              <a:t>أن </a:t>
            </a:r>
            <a:r>
              <a:rPr lang="ar-SA" sz="1600" b="1" dirty="0"/>
              <a:t>تفرق الطالبة بين بروتوكول </a:t>
            </a:r>
            <a:r>
              <a:rPr lang="en-US" sz="1600" b="1" dirty="0"/>
              <a:t>HTTP </a:t>
            </a:r>
            <a:r>
              <a:rPr lang="ar-SA" sz="1600" b="1" dirty="0"/>
              <a:t> و </a:t>
            </a:r>
            <a:r>
              <a:rPr lang="en-US" sz="1600" b="1" dirty="0"/>
              <a:t>HTTPS</a:t>
            </a:r>
            <a:r>
              <a:rPr lang="ar-SA" sz="1600" b="1" dirty="0"/>
              <a:t> بكفاءة .</a:t>
            </a:r>
            <a:endParaRPr lang="en-US" sz="1600" b="1" dirty="0"/>
          </a:p>
          <a:p>
            <a:pPr lvl="0"/>
            <a:r>
              <a:rPr lang="ar-SA" sz="1600" b="1" dirty="0"/>
              <a:t>أن تتعاون الطالبة مع زميلاتها في حل المشكلة  بفاعلية عالية .</a:t>
            </a:r>
            <a:endParaRPr lang="en-US" sz="1600" b="1" dirty="0"/>
          </a:p>
          <a:p>
            <a:pPr lvl="0"/>
            <a:r>
              <a:rPr lang="ar-SA" sz="1600" b="1" dirty="0"/>
              <a:t>أن تلتزم كل طالبة بالدور المخصص لها في التعلم التعاوني بكفاءة.</a:t>
            </a:r>
            <a:endParaRPr lang="en-US" sz="1600" b="1" dirty="0"/>
          </a:p>
          <a:p>
            <a:pPr lvl="0"/>
            <a:r>
              <a:rPr lang="ar-SA" sz="1600" b="1" dirty="0"/>
              <a:t>أن تشرح الطالبة مهمة مداولة </a:t>
            </a:r>
            <a:r>
              <a:rPr lang="en-US" sz="1600" b="1" dirty="0"/>
              <a:t>DNA  </a:t>
            </a:r>
            <a:r>
              <a:rPr lang="ar-SA" sz="1600" b="1" dirty="0" smtClean="0"/>
              <a:t> بكفاءة </a:t>
            </a:r>
            <a:r>
              <a:rPr lang="ar-SA" sz="1600" b="1" dirty="0"/>
              <a:t>.</a:t>
            </a:r>
            <a:endParaRPr lang="en-US" sz="1600" b="1" dirty="0"/>
          </a:p>
          <a:p>
            <a:pPr lvl="0"/>
            <a:r>
              <a:rPr lang="ar-SA" sz="1600" b="1" dirty="0"/>
              <a:t>أن تميز الطالبة بين مكونات عنوان البريد الالكتروني بكفاءة </a:t>
            </a:r>
            <a:r>
              <a:rPr lang="ar-SA" sz="1600" b="1" dirty="0" smtClean="0"/>
              <a:t>.</a:t>
            </a:r>
            <a:endParaRPr lang="en-US" sz="1600" b="1" dirty="0"/>
          </a:p>
          <a:p>
            <a:pPr lvl="0"/>
            <a:r>
              <a:rPr lang="ar-SA" sz="1600" b="1" dirty="0"/>
              <a:t>أن تشرح الطالبة خدمة نقل الملفات بمهارة .</a:t>
            </a:r>
            <a:endParaRPr lang="en-US" sz="1600" b="1" dirty="0"/>
          </a:p>
          <a:p>
            <a:endParaRPr lang="ar-SA" sz="1600" b="1" dirty="0"/>
          </a:p>
        </p:txBody>
      </p:sp>
      <p:sp>
        <p:nvSpPr>
          <p:cNvPr id="4" name="Rectangle 3"/>
          <p:cNvSpPr/>
          <p:nvPr/>
        </p:nvSpPr>
        <p:spPr>
          <a:xfrm>
            <a:off x="7450728" y="594984"/>
            <a:ext cx="3623108" cy="923330"/>
          </a:xfrm>
          <a:prstGeom prst="rect">
            <a:avLst/>
          </a:prstGeom>
          <a:noFill/>
        </p:spPr>
        <p:txBody>
          <a:bodyPr wrap="none" lIns="91440" tIns="45720" rIns="91440" bIns="45720">
            <a:spAutoFit/>
          </a:bodyPr>
          <a:lstStyle/>
          <a:p>
            <a:pPr algn="ctr"/>
            <a:r>
              <a:rPr lang="ar-SA" sz="5400" b="1" dirty="0" smtClean="0">
                <a:ln w="0"/>
                <a:solidFill>
                  <a:schemeClr val="accent1"/>
                </a:solidFill>
                <a:effectLst>
                  <a:outerShdw blurRad="38100" dist="25400" dir="5400000" algn="ctr" rotWithShape="0">
                    <a:srgbClr val="6E747A">
                      <a:alpha val="43000"/>
                    </a:srgbClr>
                  </a:outerShdw>
                </a:effectLst>
              </a:rPr>
              <a:t>أهداف الدرس :</a:t>
            </a:r>
            <a:endParaRPr lang="ar-SA" sz="5400" b="1"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573103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65519883"/>
              </p:ext>
            </p:extLst>
          </p:nvPr>
        </p:nvGraphicFramePr>
        <p:xfrm>
          <a:off x="0" y="-14155"/>
          <a:ext cx="12192000" cy="1554560"/>
        </p:xfrm>
        <a:graphic>
          <a:graphicData uri="http://schemas.openxmlformats.org/drawingml/2006/table">
            <a:tbl>
              <a:tblPr rtl="1" firstRow="1" bandRow="1">
                <a:tableStyleId>{5C22544A-7EE6-4342-B048-85BDC9FD1C3A}</a:tableStyleId>
              </a:tblPr>
              <a:tblGrid>
                <a:gridCol w="5263165"/>
                <a:gridCol w="6928835"/>
              </a:tblGrid>
              <a:tr h="1146919">
                <a:tc>
                  <a:txBody>
                    <a:bodyPr/>
                    <a:lstStyle/>
                    <a:p>
                      <a:pPr algn="ctr" rtl="1"/>
                      <a:endParaRPr lang="ar-SA" sz="1800" b="1" dirty="0" smtClean="0">
                        <a:solidFill>
                          <a:srgbClr val="FFFF00"/>
                        </a:solidFill>
                      </a:endParaRPr>
                    </a:p>
                    <a:p>
                      <a:pPr algn="ctr" rtl="1"/>
                      <a:r>
                        <a:rPr lang="ar-SA" sz="1800" b="1" dirty="0" smtClean="0">
                          <a:solidFill>
                            <a:srgbClr val="FFFF00"/>
                          </a:solidFill>
                        </a:rPr>
                        <a:t>الهدف</a:t>
                      </a:r>
                      <a:r>
                        <a:rPr lang="ar-SA" sz="1800" b="1" baseline="0" dirty="0" smtClean="0">
                          <a:solidFill>
                            <a:srgbClr val="FFFF00"/>
                          </a:solidFill>
                        </a:rPr>
                        <a:t> </a:t>
                      </a:r>
                      <a:r>
                        <a:rPr lang="ar-SA" sz="1800" b="1" baseline="0" dirty="0">
                          <a:solidFill>
                            <a:srgbClr val="FFFF00"/>
                          </a:solidFill>
                        </a:rPr>
                        <a:t>: </a:t>
                      </a:r>
                      <a:r>
                        <a:rPr lang="ar-SA" sz="1800" b="1" kern="1200" dirty="0" smtClean="0">
                          <a:solidFill>
                            <a:srgbClr val="C00000"/>
                          </a:solidFill>
                          <a:effectLst>
                            <a:outerShdw blurRad="38100" dist="38100" dir="2700000" algn="tl">
                              <a:srgbClr val="000000">
                                <a:alpha val="43137"/>
                              </a:srgbClr>
                            </a:outerShdw>
                          </a:effectLst>
                          <a:latin typeface="+mn-lt"/>
                          <a:ea typeface="+mn-ea"/>
                          <a:cs typeface="+mj-cs"/>
                        </a:rPr>
                        <a:t>أن تستنتج الطالبة </a:t>
                      </a:r>
                      <a:r>
                        <a:rPr lang="ar-SA" b="1" dirty="0" smtClean="0">
                          <a:solidFill>
                            <a:srgbClr val="C00000"/>
                          </a:solidFill>
                          <a:effectLst>
                            <a:outerShdw blurRad="38100" dist="38100" dir="2700000" algn="tl">
                              <a:srgbClr val="000000">
                                <a:alpha val="43137"/>
                              </a:srgbClr>
                            </a:outerShdw>
                          </a:effectLst>
                          <a:cs typeface="+mj-cs"/>
                        </a:rPr>
                        <a:t>أنواع ومداولات طبقة التطبيقات ومهامها</a:t>
                      </a:r>
                      <a:r>
                        <a:rPr lang="ar-SA" dirty="0" smtClean="0"/>
                        <a:t/>
                      </a:r>
                      <a:br>
                        <a:rPr lang="ar-SA" dirty="0" smtClean="0"/>
                      </a:br>
                      <a:endParaRPr lang="ar-SA" sz="1600" b="1" dirty="0">
                        <a:solidFill>
                          <a:srgbClr val="FFC000"/>
                        </a:solidFill>
                      </a:endParaRPr>
                    </a:p>
                  </a:txBody>
                  <a:tcPr marT="45760" marB="45760">
                    <a:solidFill>
                      <a:srgbClr val="96E6A3"/>
                    </a:solidFill>
                  </a:tcPr>
                </a:tc>
                <a:tc>
                  <a:txBody>
                    <a:bodyPr/>
                    <a:lstStyle/>
                    <a:p>
                      <a:pPr algn="ctr" rtl="1"/>
                      <a:r>
                        <a:rPr lang="ar-SA" sz="1800" b="1" kern="1200" dirty="0" smtClean="0">
                          <a:solidFill>
                            <a:srgbClr val="C00000"/>
                          </a:solidFill>
                          <a:effectLst/>
                          <a:latin typeface="+mn-lt"/>
                          <a:ea typeface="+mn-ea"/>
                          <a:cs typeface="+mn-cs"/>
                        </a:rPr>
                        <a:t>استراتيجية جيكسو – التعلم الجماعي التعاوني</a:t>
                      </a:r>
                      <a:endParaRPr lang="en-US" sz="1800" b="1" kern="1200" dirty="0" smtClean="0">
                        <a:solidFill>
                          <a:srgbClr val="C00000"/>
                        </a:solidFill>
                        <a:effectLst/>
                        <a:latin typeface="+mn-lt"/>
                        <a:ea typeface="+mn-ea"/>
                        <a:cs typeface="+mn-cs"/>
                      </a:endParaRPr>
                    </a:p>
                    <a:p>
                      <a:pPr algn="ctr" rtl="1"/>
                      <a:r>
                        <a:rPr lang="ar-SA" sz="1800" b="1" kern="1200" dirty="0" smtClean="0">
                          <a:solidFill>
                            <a:srgbClr val="C00000"/>
                          </a:solidFill>
                          <a:effectLst/>
                          <a:latin typeface="+mn-lt"/>
                          <a:ea typeface="+mn-ea"/>
                          <a:cs typeface="+mn-cs"/>
                        </a:rPr>
                        <a:t>نشاط جماعي </a:t>
                      </a:r>
                      <a:endParaRPr lang="en-US" sz="1800" b="1" kern="1200" dirty="0" smtClean="0">
                        <a:solidFill>
                          <a:srgbClr val="C00000"/>
                        </a:solidFill>
                        <a:effectLst/>
                        <a:latin typeface="+mn-lt"/>
                        <a:ea typeface="+mn-ea"/>
                        <a:cs typeface="+mn-cs"/>
                      </a:endParaRPr>
                    </a:p>
                    <a:p>
                      <a:pPr algn="ctr"/>
                      <a:r>
                        <a:rPr lang="ar-SA" sz="1800" b="1" kern="1200" dirty="0" smtClean="0">
                          <a:solidFill>
                            <a:srgbClr val="C00000"/>
                          </a:solidFill>
                          <a:effectLst/>
                          <a:latin typeface="+mn-lt"/>
                          <a:ea typeface="+mn-ea"/>
                          <a:cs typeface="+mn-cs"/>
                        </a:rPr>
                        <a:t>الوقت : 15دقائق</a:t>
                      </a:r>
                    </a:p>
                    <a:p>
                      <a:pPr algn="ctr"/>
                      <a:endParaRPr lang="ar-SA" sz="1800" b="1" kern="1200" dirty="0" smtClean="0">
                        <a:solidFill>
                          <a:srgbClr val="C00000"/>
                        </a:solidFill>
                        <a:effectLst/>
                        <a:latin typeface="+mn-lt"/>
                        <a:ea typeface="+mn-ea"/>
                        <a:cs typeface="+mn-cs"/>
                      </a:endParaRPr>
                    </a:p>
                    <a:p>
                      <a:pPr algn="ctr"/>
                      <a:r>
                        <a:rPr lang="ar-SA" sz="2400" b="1" kern="1200" dirty="0" smtClean="0">
                          <a:solidFill>
                            <a:schemeClr val="tx1"/>
                          </a:solidFill>
                          <a:effectLst/>
                          <a:latin typeface="+mn-lt"/>
                          <a:ea typeface="+mn-ea"/>
                          <a:cs typeface="+mn-cs"/>
                        </a:rPr>
                        <a:t>نشاط -1-</a:t>
                      </a:r>
                      <a:endParaRPr lang="ar-SA" sz="2000" b="1" dirty="0">
                        <a:solidFill>
                          <a:schemeClr val="tx1"/>
                        </a:solidFill>
                      </a:endParaRPr>
                    </a:p>
                  </a:txBody>
                  <a:tcPr marT="45760" marB="45760">
                    <a:solidFill>
                      <a:srgbClr val="96E6A3"/>
                    </a:solidFill>
                  </a:tcPr>
                </a:tc>
              </a:tr>
            </a:tbl>
          </a:graphicData>
        </a:graphic>
      </p:graphicFrame>
      <p:pic>
        <p:nvPicPr>
          <p:cNvPr id="1026" name="Picture 2" descr="نتيجة بحث الصور عن استراتيجية جيسك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3063" y="1834487"/>
            <a:ext cx="3757446" cy="35145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نتيجة بحث الصور عن استراتيجية جيسك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74" y="1831559"/>
            <a:ext cx="3815925" cy="3517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09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341808" y="946598"/>
            <a:ext cx="8686800" cy="1143000"/>
          </a:xfrm>
        </p:spPr>
        <p:txBody>
          <a:bodyPr>
            <a:normAutofit/>
          </a:bodyPr>
          <a:lstStyle/>
          <a:p>
            <a:pPr algn="r">
              <a:defRPr/>
            </a:pPr>
            <a:r>
              <a:rPr lang="ar-SA" sz="5400" b="1" dirty="0" smtClean="0">
                <a:solidFill>
                  <a:srgbClr val="D00054"/>
                </a:solidFill>
                <a:effectLst>
                  <a:outerShdw blurRad="38100" dist="38100" dir="2700000" algn="tl">
                    <a:srgbClr val="000000"/>
                  </a:outerShdw>
                </a:effectLst>
                <a:cs typeface="PT Bold Broken" pitchFamily="2" charset="-78"/>
              </a:rPr>
              <a:t>أنواع ومداولات طبقة التطبيقات ومهامها</a:t>
            </a:r>
            <a:endParaRPr lang="en-US" sz="5400" b="1" dirty="0" smtClean="0">
              <a:solidFill>
                <a:srgbClr val="D00054"/>
              </a:solidFill>
              <a:effectLst>
                <a:outerShdw blurRad="38100" dist="38100" dir="2700000" algn="tl">
                  <a:srgbClr val="000000"/>
                </a:outerShdw>
              </a:effectLst>
              <a:cs typeface="PT Bold Broken" pitchFamily="2" charset="-78"/>
            </a:endParaRPr>
          </a:p>
        </p:txBody>
      </p:sp>
      <p:sp>
        <p:nvSpPr>
          <p:cNvPr id="19459" name="Rectangle 3"/>
          <p:cNvSpPr>
            <a:spLocks noGrp="1" noChangeArrowheads="1"/>
          </p:cNvSpPr>
          <p:nvPr>
            <p:ph idx="1"/>
          </p:nvPr>
        </p:nvSpPr>
        <p:spPr>
          <a:xfrm>
            <a:off x="1884608" y="2463085"/>
            <a:ext cx="9144000" cy="4525963"/>
          </a:xfrm>
        </p:spPr>
        <p:txBody>
          <a:bodyPr>
            <a:normAutofit/>
          </a:bodyPr>
          <a:lstStyle/>
          <a:p>
            <a:pPr marL="609600" indent="-609600">
              <a:buFontTx/>
              <a:buAutoNum type="arabicPeriod"/>
            </a:pPr>
            <a:r>
              <a:rPr lang="ar-SA" altLang="ar-SA" sz="4000" b="1" dirty="0" smtClean="0">
                <a:solidFill>
                  <a:schemeClr val="accent2"/>
                </a:solidFill>
                <a:latin typeface="Times New Roman" panose="02020603050405020304" pitchFamily="18" charset="0"/>
                <a:cs typeface="Times New Roman" panose="02020603050405020304" pitchFamily="18" charset="0"/>
              </a:rPr>
              <a:t> مداولة </a:t>
            </a:r>
            <a:r>
              <a:rPr lang="ar-SA" altLang="ar-SA" sz="4000" b="1" dirty="0">
                <a:solidFill>
                  <a:schemeClr val="accent2"/>
                </a:solidFill>
                <a:latin typeface="Times New Roman" panose="02020603050405020304" pitchFamily="18" charset="0"/>
                <a:cs typeface="Times New Roman" panose="02020603050405020304" pitchFamily="18" charset="0"/>
              </a:rPr>
              <a:t>الشبكة العنكبوتية العالمية </a:t>
            </a:r>
            <a:r>
              <a:rPr lang="en-US" altLang="ar-SA" sz="4000" b="1" dirty="0">
                <a:solidFill>
                  <a:schemeClr val="accent2"/>
                </a:solidFill>
                <a:latin typeface="Times New Roman" panose="02020603050405020304" pitchFamily="18" charset="0"/>
                <a:cs typeface="Times New Roman" panose="02020603050405020304" pitchFamily="18" charset="0"/>
              </a:rPr>
              <a:t>WWW</a:t>
            </a:r>
          </a:p>
          <a:p>
            <a:pPr marL="609600" indent="-609600">
              <a:buFontTx/>
              <a:buAutoNum type="arabicPeriod"/>
            </a:pPr>
            <a:r>
              <a:rPr lang="ar-SA" altLang="ar-SA" sz="4000" b="1" dirty="0" smtClean="0">
                <a:solidFill>
                  <a:schemeClr val="accent2"/>
                </a:solidFill>
                <a:latin typeface="Times New Roman" panose="02020603050405020304" pitchFamily="18" charset="0"/>
                <a:cs typeface="Times New Roman" panose="02020603050405020304" pitchFamily="18" charset="0"/>
              </a:rPr>
              <a:t> نظام </a:t>
            </a:r>
            <a:r>
              <a:rPr lang="en-US" altLang="ar-SA" sz="4000" b="1" dirty="0">
                <a:solidFill>
                  <a:schemeClr val="accent2"/>
                </a:solidFill>
                <a:latin typeface="Times New Roman" panose="02020603050405020304" pitchFamily="18" charset="0"/>
                <a:cs typeface="Times New Roman" panose="02020603050405020304" pitchFamily="18" charset="0"/>
              </a:rPr>
              <a:t>DNS </a:t>
            </a:r>
            <a:r>
              <a:rPr lang="ar-SA" altLang="ar-SA" sz="4000" b="1" dirty="0">
                <a:solidFill>
                  <a:schemeClr val="accent2"/>
                </a:solidFill>
                <a:latin typeface="Times New Roman" panose="02020603050405020304" pitchFamily="18" charset="0"/>
                <a:cs typeface="Times New Roman" panose="02020603050405020304" pitchFamily="18" charset="0"/>
              </a:rPr>
              <a:t> لشبكة الانترنت</a:t>
            </a:r>
          </a:p>
          <a:p>
            <a:pPr marL="609600" indent="-609600">
              <a:buFontTx/>
              <a:buAutoNum type="arabicPeriod"/>
            </a:pPr>
            <a:r>
              <a:rPr lang="ar-SA" altLang="ar-SA" sz="4000" b="1" dirty="0" smtClean="0">
                <a:solidFill>
                  <a:schemeClr val="accent2"/>
                </a:solidFill>
                <a:latin typeface="Times New Roman" panose="02020603050405020304" pitchFamily="18" charset="0"/>
                <a:cs typeface="Times New Roman" panose="02020603050405020304" pitchFamily="18" charset="0"/>
              </a:rPr>
              <a:t> البريد </a:t>
            </a:r>
            <a:r>
              <a:rPr lang="ar-SA" altLang="ar-SA" sz="4000" b="1" dirty="0">
                <a:solidFill>
                  <a:schemeClr val="accent2"/>
                </a:solidFill>
                <a:latin typeface="Times New Roman" panose="02020603050405020304" pitchFamily="18" charset="0"/>
                <a:cs typeface="Times New Roman" panose="02020603050405020304" pitchFamily="18" charset="0"/>
              </a:rPr>
              <a:t>الالكتروني </a:t>
            </a:r>
            <a:r>
              <a:rPr lang="en-US" altLang="ar-SA" sz="4000" b="1" dirty="0">
                <a:solidFill>
                  <a:schemeClr val="accent2"/>
                </a:solidFill>
                <a:latin typeface="Times New Roman" panose="02020603050405020304" pitchFamily="18" charset="0"/>
                <a:cs typeface="Times New Roman" panose="02020603050405020304" pitchFamily="18" charset="0"/>
              </a:rPr>
              <a:t>E-mail</a:t>
            </a:r>
          </a:p>
          <a:p>
            <a:pPr marL="609600" indent="-609600">
              <a:buFontTx/>
              <a:buAutoNum type="arabicPeriod"/>
            </a:pPr>
            <a:r>
              <a:rPr lang="ar-SA" altLang="ar-SA" sz="4000" b="1" dirty="0" smtClean="0">
                <a:solidFill>
                  <a:schemeClr val="accent2"/>
                </a:solidFill>
                <a:latin typeface="Times New Roman" panose="02020603050405020304" pitchFamily="18" charset="0"/>
                <a:cs typeface="Times New Roman" panose="02020603050405020304" pitchFamily="18" charset="0"/>
              </a:rPr>
              <a:t> خدمة </a:t>
            </a:r>
            <a:r>
              <a:rPr lang="ar-SA" altLang="ar-SA" sz="4000" b="1" dirty="0">
                <a:solidFill>
                  <a:schemeClr val="accent2"/>
                </a:solidFill>
                <a:latin typeface="Times New Roman" panose="02020603050405020304" pitchFamily="18" charset="0"/>
                <a:cs typeface="Times New Roman" panose="02020603050405020304" pitchFamily="18" charset="0"/>
              </a:rPr>
              <a:t>نقل الملفات </a:t>
            </a:r>
            <a:r>
              <a:rPr lang="en-US" altLang="ar-SA" sz="4000" b="1" dirty="0">
                <a:solidFill>
                  <a:schemeClr val="accent2"/>
                </a:solidFill>
                <a:latin typeface="Times New Roman" panose="02020603050405020304" pitchFamily="18" charset="0"/>
                <a:cs typeface="Times New Roman" panose="02020603050405020304" pitchFamily="18" charset="0"/>
              </a:rPr>
              <a:t>File Transfer</a:t>
            </a:r>
          </a:p>
        </p:txBody>
      </p:sp>
    </p:spTree>
    <p:extLst>
      <p:ext uri="{BB962C8B-B14F-4D97-AF65-F5344CB8AC3E}">
        <p14:creationId xmlns:p14="http://schemas.microsoft.com/office/powerpoint/2010/main" val="112400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circle(in)">
                                      <p:cBhvr>
                                        <p:cTn id="7" dur="2000"/>
                                        <p:tgtEl>
                                          <p:spTgt spid="645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wipe(down)">
                                      <p:cBhvr>
                                        <p:cTn id="12" dur="500"/>
                                        <p:tgtEl>
                                          <p:spTgt spid="19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wipe(down)">
                                      <p:cBhvr>
                                        <p:cTn id="17" dur="500"/>
                                        <p:tgtEl>
                                          <p:spTgt spid="194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459">
                                            <p:txEl>
                                              <p:pRg st="2" end="2"/>
                                            </p:txEl>
                                          </p:spTgt>
                                        </p:tgtEl>
                                        <p:attrNameLst>
                                          <p:attrName>style.visibility</p:attrName>
                                        </p:attrNameLst>
                                      </p:cBhvr>
                                      <p:to>
                                        <p:strVal val="visible"/>
                                      </p:to>
                                    </p:set>
                                    <p:animEffect transition="in" filter="wipe(down)">
                                      <p:cBhvr>
                                        <p:cTn id="22" dur="500"/>
                                        <p:tgtEl>
                                          <p:spTgt spid="194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9459">
                                            <p:txEl>
                                              <p:pRg st="3" end="3"/>
                                            </p:txEl>
                                          </p:spTgt>
                                        </p:tgtEl>
                                        <p:attrNameLst>
                                          <p:attrName>style.visibility</p:attrName>
                                        </p:attrNameLst>
                                      </p:cBhvr>
                                      <p:to>
                                        <p:strVal val="visible"/>
                                      </p:to>
                                    </p:set>
                                    <p:animEffect transition="in" filter="wipe(down)">
                                      <p:cBhvr>
                                        <p:cTn id="27"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ft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472" y="3500651"/>
            <a:ext cx="3665266" cy="25043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2" descr="internet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6472" y="1113086"/>
            <a:ext cx="3799535" cy="21766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6" descr="Image result for ww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3" name="AutoShape 8" descr="Image result for www"/>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5" name="AutoShape 10" descr="Image result for ww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9900" y="1113086"/>
            <a:ext cx="3644034" cy="2176605"/>
          </a:xfrm>
          <a:prstGeom prst="rect">
            <a:avLst/>
          </a:prstGeom>
        </p:spPr>
      </p:pic>
      <p:pic>
        <p:nvPicPr>
          <p:cNvPr id="1036" name="Picture 12" descr="Image result for d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4735" y="3405116"/>
            <a:ext cx="3769199" cy="25998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3367681350"/>
              </p:ext>
            </p:extLst>
          </p:nvPr>
        </p:nvGraphicFramePr>
        <p:xfrm>
          <a:off x="0" y="-14155"/>
          <a:ext cx="12192000" cy="1188800"/>
        </p:xfrm>
        <a:graphic>
          <a:graphicData uri="http://schemas.openxmlformats.org/drawingml/2006/table">
            <a:tbl>
              <a:tblPr rtl="1" firstRow="1" bandRow="1">
                <a:tableStyleId>{5C22544A-7EE6-4342-B048-85BDC9FD1C3A}</a:tableStyleId>
              </a:tblPr>
              <a:tblGrid>
                <a:gridCol w="5263165"/>
                <a:gridCol w="6928835"/>
              </a:tblGrid>
              <a:tr h="1146919">
                <a:tc>
                  <a:txBody>
                    <a:bodyPr/>
                    <a:lstStyle/>
                    <a:p>
                      <a:pPr algn="ctr" rtl="1"/>
                      <a:endParaRPr lang="ar-SA" sz="1800" b="1" dirty="0" smtClean="0">
                        <a:solidFill>
                          <a:srgbClr val="FFFF00"/>
                        </a:solidFill>
                      </a:endParaRPr>
                    </a:p>
                    <a:p>
                      <a:pPr algn="ctr" rtl="1"/>
                      <a:r>
                        <a:rPr lang="ar-SA" sz="1800" b="1" dirty="0" smtClean="0">
                          <a:solidFill>
                            <a:srgbClr val="FFFF00"/>
                          </a:solidFill>
                        </a:rPr>
                        <a:t>الهدف</a:t>
                      </a:r>
                      <a:r>
                        <a:rPr lang="ar-SA" sz="1800" b="1" baseline="0" dirty="0" smtClean="0">
                          <a:solidFill>
                            <a:srgbClr val="FFFF00"/>
                          </a:solidFill>
                        </a:rPr>
                        <a:t> </a:t>
                      </a:r>
                      <a:r>
                        <a:rPr lang="ar-SA" sz="1800" b="1" baseline="0" dirty="0">
                          <a:solidFill>
                            <a:srgbClr val="FFFF00"/>
                          </a:solidFill>
                        </a:rPr>
                        <a:t>: </a:t>
                      </a:r>
                      <a:r>
                        <a:rPr lang="ar-SA" sz="1800" b="1" kern="1200" dirty="0" smtClean="0">
                          <a:solidFill>
                            <a:srgbClr val="C00000"/>
                          </a:solidFill>
                          <a:effectLst>
                            <a:outerShdw blurRad="38100" dist="38100" dir="2700000" algn="tl">
                              <a:srgbClr val="000000">
                                <a:alpha val="43137"/>
                              </a:srgbClr>
                            </a:outerShdw>
                          </a:effectLst>
                          <a:latin typeface="+mn-lt"/>
                          <a:ea typeface="+mn-ea"/>
                          <a:cs typeface="+mj-cs"/>
                        </a:rPr>
                        <a:t>أن تستنتج الطالبة </a:t>
                      </a:r>
                      <a:r>
                        <a:rPr lang="ar-SA" b="1" dirty="0" smtClean="0">
                          <a:solidFill>
                            <a:srgbClr val="C00000"/>
                          </a:solidFill>
                          <a:effectLst>
                            <a:outerShdw blurRad="38100" dist="38100" dir="2700000" algn="tl">
                              <a:srgbClr val="000000">
                                <a:alpha val="43137"/>
                              </a:srgbClr>
                            </a:outerShdw>
                          </a:effectLst>
                          <a:cs typeface="+mj-cs"/>
                        </a:rPr>
                        <a:t>أنواع ومداولات طبقة التطبيقات ومهامها</a:t>
                      </a:r>
                      <a:r>
                        <a:rPr lang="ar-SA" dirty="0" smtClean="0"/>
                        <a:t/>
                      </a:r>
                      <a:br>
                        <a:rPr lang="ar-SA" dirty="0" smtClean="0"/>
                      </a:br>
                      <a:endParaRPr lang="ar-SA" sz="1600" b="1" dirty="0">
                        <a:solidFill>
                          <a:srgbClr val="FFC000"/>
                        </a:solidFill>
                      </a:endParaRPr>
                    </a:p>
                  </a:txBody>
                  <a:tcPr marT="45760" marB="45760">
                    <a:solidFill>
                      <a:srgbClr val="96E6A3"/>
                    </a:solidFill>
                  </a:tcPr>
                </a:tc>
                <a:tc>
                  <a:txBody>
                    <a:bodyPr/>
                    <a:lstStyle/>
                    <a:p>
                      <a:pPr algn="ctr" rtl="1"/>
                      <a:r>
                        <a:rPr lang="ar-SA" sz="1800" b="1" kern="1200" dirty="0" smtClean="0">
                          <a:solidFill>
                            <a:srgbClr val="C00000"/>
                          </a:solidFill>
                          <a:effectLst/>
                          <a:latin typeface="+mn-lt"/>
                          <a:ea typeface="+mn-ea"/>
                          <a:cs typeface="+mn-cs"/>
                        </a:rPr>
                        <a:t>استراتيجية</a:t>
                      </a:r>
                      <a:r>
                        <a:rPr lang="ar-SA" sz="1800" b="1" kern="1200" baseline="0" dirty="0" smtClean="0">
                          <a:solidFill>
                            <a:srgbClr val="C00000"/>
                          </a:solidFill>
                          <a:effectLst/>
                          <a:latin typeface="+mn-lt"/>
                          <a:ea typeface="+mn-ea"/>
                          <a:cs typeface="+mn-cs"/>
                        </a:rPr>
                        <a:t> قراءة الصور</a:t>
                      </a:r>
                      <a:r>
                        <a:rPr lang="ar-SA" sz="1800" b="1" kern="1200" dirty="0" smtClean="0">
                          <a:solidFill>
                            <a:srgbClr val="C00000"/>
                          </a:solidFill>
                          <a:effectLst/>
                          <a:latin typeface="+mn-lt"/>
                          <a:ea typeface="+mn-ea"/>
                          <a:cs typeface="+mn-cs"/>
                        </a:rPr>
                        <a:t>– التعلم الجماعي التعاوني</a:t>
                      </a:r>
                      <a:endParaRPr lang="en-US" sz="1800" b="1" kern="1200" dirty="0" smtClean="0">
                        <a:solidFill>
                          <a:srgbClr val="C00000"/>
                        </a:solidFill>
                        <a:effectLst/>
                        <a:latin typeface="+mn-lt"/>
                        <a:ea typeface="+mn-ea"/>
                        <a:cs typeface="+mn-cs"/>
                      </a:endParaRPr>
                    </a:p>
                    <a:p>
                      <a:pPr algn="ctr" rtl="1"/>
                      <a:r>
                        <a:rPr lang="ar-SA" sz="1800" b="1" kern="1200" dirty="0" smtClean="0">
                          <a:solidFill>
                            <a:srgbClr val="C00000"/>
                          </a:solidFill>
                          <a:effectLst/>
                          <a:latin typeface="+mn-lt"/>
                          <a:ea typeface="+mn-ea"/>
                          <a:cs typeface="+mn-cs"/>
                        </a:rPr>
                        <a:t>نشاط جماعي </a:t>
                      </a:r>
                      <a:endParaRPr lang="en-US" sz="1800" b="1" kern="1200" dirty="0" smtClean="0">
                        <a:solidFill>
                          <a:srgbClr val="C00000"/>
                        </a:solidFill>
                        <a:effectLst/>
                        <a:latin typeface="+mn-lt"/>
                        <a:ea typeface="+mn-ea"/>
                        <a:cs typeface="+mn-cs"/>
                      </a:endParaRPr>
                    </a:p>
                    <a:p>
                      <a:pPr algn="ctr"/>
                      <a:r>
                        <a:rPr lang="ar-SA" sz="1800" b="1" kern="1200" dirty="0" smtClean="0">
                          <a:solidFill>
                            <a:srgbClr val="C00000"/>
                          </a:solidFill>
                          <a:effectLst/>
                          <a:latin typeface="+mn-lt"/>
                          <a:ea typeface="+mn-ea"/>
                          <a:cs typeface="+mn-cs"/>
                        </a:rPr>
                        <a:t>الوقت :  5دقائق</a:t>
                      </a:r>
                    </a:p>
                    <a:p>
                      <a:pPr marL="0" marR="0" lvl="0" indent="0" algn="ctr" defTabSz="457200" rtl="1" eaLnBrk="1" fontAlgn="auto" latinLnBrk="0" hangingPunct="1">
                        <a:lnSpc>
                          <a:spcPct val="100000"/>
                        </a:lnSpc>
                        <a:spcBef>
                          <a:spcPts val="0"/>
                        </a:spcBef>
                        <a:spcAft>
                          <a:spcPts val="0"/>
                        </a:spcAft>
                        <a:buClrTx/>
                        <a:buSzTx/>
                        <a:buFontTx/>
                        <a:buNone/>
                        <a:tabLst/>
                        <a:defRPr/>
                      </a:pPr>
                      <a:r>
                        <a:rPr lang="ar-SA" sz="1800" b="1" kern="1200" dirty="0" smtClean="0">
                          <a:solidFill>
                            <a:schemeClr val="tx1"/>
                          </a:solidFill>
                          <a:effectLst/>
                          <a:latin typeface="+mn-lt"/>
                          <a:ea typeface="+mn-ea"/>
                          <a:cs typeface="+mn-cs"/>
                        </a:rPr>
                        <a:t>نشاط -2-</a:t>
                      </a:r>
                      <a:endParaRPr lang="ar-SA" sz="1600" b="1" dirty="0" smtClean="0">
                        <a:solidFill>
                          <a:schemeClr val="tx1"/>
                        </a:solidFill>
                      </a:endParaRPr>
                    </a:p>
                  </a:txBody>
                  <a:tcPr marT="45760" marB="45760">
                    <a:solidFill>
                      <a:srgbClr val="96E6A3"/>
                    </a:solidFill>
                  </a:tcPr>
                </a:tc>
              </a:tr>
            </a:tbl>
          </a:graphicData>
        </a:graphic>
      </p:graphicFrame>
    </p:spTree>
    <p:extLst>
      <p:ext uri="{BB962C8B-B14F-4D97-AF65-F5344CB8AC3E}">
        <p14:creationId xmlns:p14="http://schemas.microsoft.com/office/powerpoint/2010/main" val="106825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36"/>
                                        </p:tgtEl>
                                        <p:attrNameLst>
                                          <p:attrName>style.visibility</p:attrName>
                                        </p:attrNameLst>
                                      </p:cBhvr>
                                      <p:to>
                                        <p:strVal val="visible"/>
                                      </p:to>
                                    </p:set>
                                    <p:animEffect transition="in" filter="circle(in)">
                                      <p:cBhvr>
                                        <p:cTn id="17" dur="2000"/>
                                        <p:tgtEl>
                                          <p:spTgt spid="103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circle(in)">
                                      <p:cBhvr>
                                        <p:cTn id="2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1905640" y="1072111"/>
            <a:ext cx="8534400" cy="633413"/>
          </a:xfrm>
          <a:prstGeom prst="rect">
            <a:avLst/>
          </a:prstGeom>
        </p:spPr>
        <p:txBody>
          <a:bodyPr anchor="b"/>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defRPr/>
            </a:pPr>
            <a:r>
              <a:rPr lang="ar-SA" sz="5400" b="1" dirty="0">
                <a:solidFill>
                  <a:srgbClr val="C00085"/>
                </a:solidFill>
                <a:effectLst>
                  <a:outerShdw blurRad="38100" dist="38100" dir="2700000" algn="tl">
                    <a:srgbClr val="000000"/>
                  </a:outerShdw>
                </a:effectLst>
                <a:cs typeface="PT Bold Broken" pitchFamily="2" charset="-78"/>
              </a:rPr>
              <a:t>الشبكة العنكبوتية العالمية</a:t>
            </a:r>
            <a:r>
              <a:rPr lang="ar-SA" sz="4000" b="1" dirty="0">
                <a:solidFill>
                  <a:srgbClr val="C00085"/>
                </a:solidFill>
                <a:latin typeface="Calibri" pitchFamily="34" charset="0"/>
                <a:cs typeface="Times New Roman" pitchFamily="18" charset="0"/>
              </a:rPr>
              <a:t> </a:t>
            </a:r>
            <a:r>
              <a:rPr lang="en-US" sz="5400" b="1" dirty="0">
                <a:solidFill>
                  <a:srgbClr val="C00085"/>
                </a:solidFill>
                <a:effectLst>
                  <a:outerShdw blurRad="38100" dist="38100" dir="2700000" algn="tl">
                    <a:srgbClr val="000000"/>
                  </a:outerShdw>
                </a:effectLst>
                <a:cs typeface="PT Bold Broken" pitchFamily="2" charset="-78"/>
              </a:rPr>
              <a:t>www</a:t>
            </a:r>
            <a:endParaRPr lang="ar-SA" sz="5400" b="1" dirty="0">
              <a:solidFill>
                <a:srgbClr val="C00085"/>
              </a:solidFill>
              <a:effectLst>
                <a:outerShdw blurRad="38100" dist="38100" dir="2700000" algn="tl">
                  <a:srgbClr val="000000"/>
                </a:outerShdw>
              </a:effectLst>
              <a:cs typeface="PT Bold Broken" pitchFamily="2" charset="-78"/>
            </a:endParaRPr>
          </a:p>
        </p:txBody>
      </p:sp>
      <p:sp>
        <p:nvSpPr>
          <p:cNvPr id="1027" name="Rectangle 3"/>
          <p:cNvSpPr>
            <a:spLocks noChangeArrowheads="1"/>
          </p:cNvSpPr>
          <p:nvPr/>
        </p:nvSpPr>
        <p:spPr bwMode="auto">
          <a:xfrm>
            <a:off x="1524000" y="2112141"/>
            <a:ext cx="9144001"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ar-SA" altLang="ar-SA" sz="3600" b="1" dirty="0">
                <a:solidFill>
                  <a:srgbClr val="FF3300"/>
                </a:solidFill>
                <a:latin typeface="Times New Roman" panose="02020603050405020304" pitchFamily="18" charset="0"/>
                <a:cs typeface="Times New Roman" panose="02020603050405020304" pitchFamily="18" charset="0"/>
              </a:rPr>
              <a:t>عللي:</a:t>
            </a:r>
            <a:r>
              <a:rPr lang="ar-SA" altLang="ar-SA" sz="3200" b="1" dirty="0">
                <a:solidFill>
                  <a:schemeClr val="accent2"/>
                </a:solidFill>
                <a:latin typeface="Times New Roman" panose="02020603050405020304" pitchFamily="18" charset="0"/>
                <a:cs typeface="Times New Roman" panose="02020603050405020304" pitchFamily="18" charset="0"/>
              </a:rPr>
              <a:t> </a:t>
            </a:r>
            <a:r>
              <a:rPr lang="ar-SA" altLang="ar-SA" sz="3200" b="1" dirty="0">
                <a:latin typeface="Times New Roman" panose="02020603050405020304" pitchFamily="18" charset="0"/>
                <a:cs typeface="Times New Roman" panose="02020603050405020304" pitchFamily="18" charset="0"/>
              </a:rPr>
              <a:t>سبب تسمية الشبكة العنكبوتية بهذا الإسم</a:t>
            </a:r>
            <a:r>
              <a:rPr lang="ar-SA" altLang="ar-SA" sz="2800" b="1" dirty="0">
                <a:latin typeface="Times New Roman" panose="02020603050405020304" pitchFamily="18" charset="0"/>
                <a:cs typeface="Times New Roman" panose="02020603050405020304" pitchFamily="18" charset="0"/>
              </a:rPr>
              <a:t> ؟</a:t>
            </a:r>
          </a:p>
        </p:txBody>
      </p:sp>
      <p:sp>
        <p:nvSpPr>
          <p:cNvPr id="2" name="Rectangle 3"/>
          <p:cNvSpPr>
            <a:spLocks noChangeArrowheads="1"/>
          </p:cNvSpPr>
          <p:nvPr/>
        </p:nvSpPr>
        <p:spPr bwMode="auto">
          <a:xfrm>
            <a:off x="887104" y="3160108"/>
            <a:ext cx="978089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ar-SA" altLang="ar-SA" sz="3200" b="1" dirty="0">
                <a:solidFill>
                  <a:schemeClr val="hlink"/>
                </a:solidFill>
                <a:latin typeface="Times New Roman" panose="02020603050405020304" pitchFamily="18" charset="0"/>
                <a:cs typeface="Times New Roman" panose="02020603050405020304" pitchFamily="18" charset="0"/>
              </a:rPr>
              <a:t>الشبكة العنكبوتية</a:t>
            </a:r>
            <a:r>
              <a:rPr lang="ar-SA" altLang="ar-SA" sz="3200" b="1" dirty="0">
                <a:solidFill>
                  <a:schemeClr val="accent2"/>
                </a:solidFill>
                <a:latin typeface="Times New Roman" panose="02020603050405020304" pitchFamily="18" charset="0"/>
                <a:cs typeface="Times New Roman" panose="02020603050405020304" pitchFamily="18" charset="0"/>
              </a:rPr>
              <a:t> :مجموعة من </a:t>
            </a:r>
            <a:r>
              <a:rPr lang="ar-SA" altLang="ar-SA" sz="3200" b="1" u="sng" dirty="0">
                <a:solidFill>
                  <a:srgbClr val="FF0000"/>
                </a:solidFill>
                <a:latin typeface="Times New Roman" panose="02020603050405020304" pitchFamily="18" charset="0"/>
                <a:cs typeface="Times New Roman" panose="02020603050405020304" pitchFamily="18" charset="0"/>
              </a:rPr>
              <a:t>أجهزة الشبكة </a:t>
            </a:r>
            <a:r>
              <a:rPr lang="ar-SA" altLang="ar-SA" sz="3200" b="1" dirty="0">
                <a:solidFill>
                  <a:schemeClr val="accent2"/>
                </a:solidFill>
                <a:latin typeface="Times New Roman" panose="02020603050405020304" pitchFamily="18" charset="0"/>
                <a:cs typeface="Times New Roman" panose="02020603050405020304" pitchFamily="18" charset="0"/>
              </a:rPr>
              <a:t>ويحوي كل منها </a:t>
            </a:r>
            <a:r>
              <a:rPr lang="ar-SA" altLang="ar-SA" sz="3200" b="1" u="sng" dirty="0">
                <a:solidFill>
                  <a:srgbClr val="FF0000"/>
                </a:solidFill>
                <a:latin typeface="Times New Roman" panose="02020603050405020304" pitchFamily="18" charset="0"/>
                <a:cs typeface="Times New Roman" panose="02020603050405020304" pitchFamily="18" charset="0"/>
              </a:rPr>
              <a:t>صفحات إعلانية إلكترونية</a:t>
            </a:r>
            <a:r>
              <a:rPr lang="ar-SA" altLang="ar-SA" sz="3200" b="1" dirty="0">
                <a:solidFill>
                  <a:srgbClr val="FF0000"/>
                </a:solidFill>
                <a:latin typeface="Times New Roman" panose="02020603050405020304" pitchFamily="18" charset="0"/>
                <a:cs typeface="Times New Roman" panose="02020603050405020304" pitchFamily="18" charset="0"/>
              </a:rPr>
              <a:t> </a:t>
            </a:r>
            <a:r>
              <a:rPr lang="ar-SA" altLang="ar-SA" sz="3200" b="1" u="sng" dirty="0">
                <a:solidFill>
                  <a:srgbClr val="FF0000"/>
                </a:solidFill>
                <a:latin typeface="Times New Roman" panose="02020603050405020304" pitchFamily="18" charset="0"/>
                <a:cs typeface="Times New Roman" panose="02020603050405020304" pitchFamily="18" charset="0"/>
              </a:rPr>
              <a:t>مصممة</a:t>
            </a:r>
            <a:r>
              <a:rPr lang="ar-SA" altLang="ar-SA" sz="3200" b="1" dirty="0">
                <a:solidFill>
                  <a:schemeClr val="accent2"/>
                </a:solidFill>
                <a:latin typeface="Times New Roman" panose="02020603050405020304" pitchFamily="18" charset="0"/>
                <a:cs typeface="Times New Roman" panose="02020603050405020304" pitchFamily="18" charset="0"/>
              </a:rPr>
              <a:t> باستخدام لغات برمجة خاصة باستخدام لغات برمجة خاصة (لغة البرمجة (</a:t>
            </a:r>
            <a:r>
              <a:rPr lang="en-US" altLang="ar-SA" sz="3200" b="1" dirty="0">
                <a:solidFill>
                  <a:schemeClr val="accent2"/>
                </a:solidFill>
                <a:latin typeface="Times New Roman" panose="02020603050405020304" pitchFamily="18" charset="0"/>
                <a:cs typeface="Times New Roman" panose="02020603050405020304" pitchFamily="18" charset="0"/>
              </a:rPr>
              <a:t>Html</a:t>
            </a:r>
            <a:r>
              <a:rPr lang="ar-SA" altLang="ar-SA" sz="3200" b="1" dirty="0" smtClean="0">
                <a:solidFill>
                  <a:schemeClr val="accent2"/>
                </a:solidFill>
                <a:latin typeface="Times New Roman" panose="02020603050405020304" pitchFamily="18" charset="0"/>
                <a:cs typeface="Times New Roman" panose="02020603050405020304" pitchFamily="18" charset="0"/>
              </a:rPr>
              <a:t>) ولغة </a:t>
            </a:r>
            <a:r>
              <a:rPr lang="ar-SA" altLang="ar-SA" sz="3200" b="1" dirty="0">
                <a:solidFill>
                  <a:schemeClr val="accent2"/>
                </a:solidFill>
                <a:latin typeface="Times New Roman" panose="02020603050405020304" pitchFamily="18" charset="0"/>
                <a:cs typeface="Times New Roman" panose="02020603050405020304" pitchFamily="18" charset="0"/>
              </a:rPr>
              <a:t>جافا (</a:t>
            </a:r>
            <a:r>
              <a:rPr lang="en-US" altLang="ar-SA" sz="3200" b="1" dirty="0">
                <a:solidFill>
                  <a:schemeClr val="accent2"/>
                </a:solidFill>
                <a:latin typeface="Times New Roman" panose="02020603050405020304" pitchFamily="18" charset="0"/>
                <a:cs typeface="Times New Roman" panose="02020603050405020304" pitchFamily="18" charset="0"/>
              </a:rPr>
              <a:t>Java</a:t>
            </a:r>
            <a:r>
              <a:rPr lang="ar-SA" altLang="ar-SA" sz="3200" b="1" dirty="0">
                <a:solidFill>
                  <a:schemeClr val="accent2"/>
                </a:solidFill>
                <a:latin typeface="Times New Roman" panose="02020603050405020304" pitchFamily="18" charset="0"/>
                <a:cs typeface="Times New Roman" panose="02020603050405020304" pitchFamily="18" charset="0"/>
              </a:rPr>
              <a:t>).</a:t>
            </a:r>
            <a:r>
              <a:rPr lang="ar-SA" altLang="ar-SA" sz="2800" b="1" dirty="0">
                <a:solidFill>
                  <a:schemeClr val="accent2"/>
                </a:solidFill>
                <a:latin typeface="Times New Roman" panose="02020603050405020304" pitchFamily="18" charset="0"/>
                <a:cs typeface="Times New Roman" panose="02020603050405020304" pitchFamily="18" charset="0"/>
              </a:rPr>
              <a:t> </a:t>
            </a:r>
          </a:p>
        </p:txBody>
      </p:sp>
      <p:pic>
        <p:nvPicPr>
          <p:cNvPr id="20485" name="Picture 52" descr="internet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373" y="4697808"/>
            <a:ext cx="2652215" cy="14573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357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500" fill="hold"/>
                                        <p:tgtEl>
                                          <p:spTgt spid="1027"/>
                                        </p:tgtEl>
                                        <p:attrNameLst>
                                          <p:attrName>ppt_x</p:attrName>
                                        </p:attrNameLst>
                                      </p:cBhvr>
                                      <p:tavLst>
                                        <p:tav tm="0">
                                          <p:val>
                                            <p:strVal val="#ppt_x"/>
                                          </p:val>
                                        </p:tav>
                                        <p:tav tm="100000">
                                          <p:val>
                                            <p:strVal val="#ppt_x"/>
                                          </p:val>
                                        </p:tav>
                                      </p:tavLst>
                                    </p:anim>
                                    <p:anim calcmode="lin" valueType="num">
                                      <p:cBhvr additive="base">
                                        <p:cTn id="13"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27"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436" y="2510731"/>
            <a:ext cx="5067299" cy="3242708"/>
          </a:xfrm>
          <a:prstGeom prst="rect">
            <a:avLst/>
          </a:prstGeom>
          <a:ln>
            <a:noFill/>
          </a:ln>
          <a:effectLst>
            <a:softEdge rad="112500"/>
          </a:effectLst>
          <a:extLst/>
        </p:spPr>
      </p:pic>
      <p:pic>
        <p:nvPicPr>
          <p:cNvPr id="1028" name="Picture 4" descr="Image result for 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4905" y="2538663"/>
            <a:ext cx="2021305" cy="32147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02217" y="1270309"/>
            <a:ext cx="6929910" cy="658642"/>
          </a:xfrm>
          <a:prstGeom prst="rect">
            <a:avLst/>
          </a:prstGeom>
        </p:spPr>
        <p:txBody>
          <a:bodyPr wrap="none">
            <a:spAutoFit/>
          </a:bodyPr>
          <a:lstStyle/>
          <a:p>
            <a:pPr>
              <a:lnSpc>
                <a:spcPct val="115000"/>
              </a:lnSpc>
            </a:pPr>
            <a:r>
              <a:rPr lang="ar-SA" sz="3200" b="1" dirty="0" smtClean="0">
                <a:solidFill>
                  <a:srgbClr val="FF0000"/>
                </a:solidFill>
                <a:latin typeface="Calibri" panose="020F0502020204030204" pitchFamily="34" charset="0"/>
                <a:ea typeface="Calibri" panose="020F0502020204030204" pitchFamily="34" charset="0"/>
                <a:cs typeface="Traditional Arabic" panose="02020603050405020304" pitchFamily="18" charset="-78"/>
              </a:rPr>
              <a:t>  </a:t>
            </a:r>
            <a:r>
              <a:rPr lang="ar-SA" sz="3200" b="1" dirty="0">
                <a:solidFill>
                  <a:srgbClr val="FF0000"/>
                </a:solidFill>
                <a:latin typeface="Calibri" panose="020F0502020204030204" pitchFamily="34" charset="0"/>
                <a:ea typeface="Calibri" panose="020F0502020204030204" pitchFamily="34" charset="0"/>
                <a:cs typeface="Traditional Arabic" panose="02020603050405020304" pitchFamily="18" charset="-78"/>
              </a:rPr>
              <a:t>تخزن صفحات المواقع في خادم الويب </a:t>
            </a:r>
            <a:r>
              <a:rPr lang="en-US" sz="3200" b="1" dirty="0">
                <a:solidFill>
                  <a:srgbClr val="FF0000"/>
                </a:solidFill>
                <a:latin typeface="Calibri" panose="020F0502020204030204" pitchFamily="34" charset="0"/>
                <a:ea typeface="Calibri" panose="020F0502020204030204" pitchFamily="34" charset="0"/>
                <a:cs typeface="Traditional Arabic" panose="02020603050405020304" pitchFamily="18" charset="-78"/>
              </a:rPr>
              <a:t>WEB SERVER </a:t>
            </a:r>
            <a:r>
              <a:rPr lang="en-US" sz="3200" b="1" dirty="0">
                <a:solidFill>
                  <a:srgbClr val="FF0000"/>
                </a:solidFill>
                <a:latin typeface="Traditional Arabic" panose="02020603050405020304" pitchFamily="18" charset="-78"/>
                <a:ea typeface="Calibri" panose="020F0502020204030204" pitchFamily="34" charset="0"/>
                <a:cs typeface="Arial" panose="020B0604020202020204" pitchFamily="34" charset="0"/>
              </a:rPr>
              <a:t> </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17714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2389" y="2755231"/>
            <a:ext cx="9011653" cy="830997"/>
          </a:xfrm>
          <a:prstGeom prst="rect">
            <a:avLst/>
          </a:prstGeom>
          <a:noFill/>
        </p:spPr>
        <p:txBody>
          <a:bodyPr wrap="square" rtlCol="1">
            <a:spAutoFit/>
          </a:bodyPr>
          <a:lstStyle/>
          <a:p>
            <a:pPr algn="ctr"/>
            <a:r>
              <a:rPr lang="ar-SA" sz="2400" b="1" dirty="0" smtClean="0">
                <a:solidFill>
                  <a:srgbClr val="7030A0"/>
                </a:solidFill>
              </a:rPr>
              <a:t>أمل تواجه مشكلة في تصفح مواقع الانترنت وترغب في تصفح أفضل وأمان عالي ...برأيك ماهي أفضل برامج التصفح المشهورة ..</a:t>
            </a:r>
            <a:endParaRPr lang="ar-SA" sz="2400" b="1" dirty="0">
              <a:solidFill>
                <a:srgbClr val="7030A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125610899"/>
              </p:ext>
            </p:extLst>
          </p:nvPr>
        </p:nvGraphicFramePr>
        <p:xfrm>
          <a:off x="0" y="262571"/>
          <a:ext cx="12192000" cy="1146919"/>
        </p:xfrm>
        <a:graphic>
          <a:graphicData uri="http://schemas.openxmlformats.org/drawingml/2006/table">
            <a:tbl>
              <a:tblPr rtl="1" firstRow="1" bandRow="1">
                <a:tableStyleId>{5C22544A-7EE6-4342-B048-85BDC9FD1C3A}</a:tableStyleId>
              </a:tblPr>
              <a:tblGrid>
                <a:gridCol w="5899484"/>
                <a:gridCol w="6292516"/>
              </a:tblGrid>
              <a:tr h="1146919">
                <a:tc>
                  <a:txBody>
                    <a:bodyPr/>
                    <a:lstStyle/>
                    <a:p>
                      <a:pPr algn="ctr" rtl="1"/>
                      <a:endParaRPr lang="ar-SA" sz="1800" b="1" dirty="0" smtClean="0">
                        <a:solidFill>
                          <a:srgbClr val="FFFF00"/>
                        </a:solidFill>
                      </a:endParaRPr>
                    </a:p>
                    <a:p>
                      <a:pPr algn="ctr" rtl="1"/>
                      <a:r>
                        <a:rPr lang="ar-SA" sz="1800" b="1" dirty="0" smtClean="0">
                          <a:solidFill>
                            <a:srgbClr val="FFFF00"/>
                          </a:solidFill>
                        </a:rPr>
                        <a:t>الهدف</a:t>
                      </a:r>
                      <a:r>
                        <a:rPr lang="ar-SA" sz="1800" b="1" baseline="0" dirty="0" smtClean="0">
                          <a:solidFill>
                            <a:srgbClr val="FFFF00"/>
                          </a:solidFill>
                        </a:rPr>
                        <a:t> </a:t>
                      </a:r>
                      <a:r>
                        <a:rPr lang="ar-SA" sz="1800" b="1" baseline="0" dirty="0">
                          <a:solidFill>
                            <a:srgbClr val="FFFF00"/>
                          </a:solidFill>
                        </a:rPr>
                        <a:t>: </a:t>
                      </a:r>
                      <a:r>
                        <a:rPr lang="ar-SA" sz="1800" b="1" kern="1200" dirty="0" smtClean="0">
                          <a:solidFill>
                            <a:srgbClr val="C00000"/>
                          </a:solidFill>
                          <a:effectLst>
                            <a:outerShdw blurRad="38100" dist="38100" dir="2700000" algn="tl">
                              <a:srgbClr val="000000">
                                <a:alpha val="43137"/>
                              </a:srgbClr>
                            </a:outerShdw>
                          </a:effectLst>
                          <a:latin typeface="+mn-lt"/>
                          <a:ea typeface="+mn-ea"/>
                          <a:cs typeface="+mj-cs"/>
                        </a:rPr>
                        <a:t>أن تستنتج الطالبة </a:t>
                      </a:r>
                      <a:r>
                        <a:rPr lang="ar-SA" b="1" dirty="0" smtClean="0">
                          <a:solidFill>
                            <a:srgbClr val="C00000"/>
                          </a:solidFill>
                          <a:effectLst>
                            <a:outerShdw blurRad="38100" dist="38100" dir="2700000" algn="tl">
                              <a:srgbClr val="000000">
                                <a:alpha val="43137"/>
                              </a:srgbClr>
                            </a:outerShdw>
                          </a:effectLst>
                          <a:cs typeface="+mj-cs"/>
                        </a:rPr>
                        <a:t>برامج تصفح مواقع الشبكة</a:t>
                      </a:r>
                      <a:r>
                        <a:rPr lang="ar-SA" b="1" baseline="0" dirty="0" smtClean="0">
                          <a:solidFill>
                            <a:srgbClr val="C00000"/>
                          </a:solidFill>
                          <a:effectLst>
                            <a:outerShdw blurRad="38100" dist="38100" dir="2700000" algn="tl">
                              <a:srgbClr val="000000">
                                <a:alpha val="43137"/>
                              </a:srgbClr>
                            </a:outerShdw>
                          </a:effectLst>
                          <a:cs typeface="+mj-cs"/>
                        </a:rPr>
                        <a:t> العنكبوتية </a:t>
                      </a:r>
                      <a:endParaRPr lang="ar-SA" sz="1600" b="1" dirty="0">
                        <a:solidFill>
                          <a:srgbClr val="FFC000"/>
                        </a:solidFill>
                      </a:endParaRPr>
                    </a:p>
                  </a:txBody>
                  <a:tcPr marT="45760" marB="45760">
                    <a:solidFill>
                      <a:srgbClr val="96E6A3"/>
                    </a:solidFill>
                  </a:tcPr>
                </a:tc>
                <a:tc>
                  <a:txBody>
                    <a:bodyPr/>
                    <a:lstStyle/>
                    <a:p>
                      <a:pPr algn="ctr" rtl="1"/>
                      <a:r>
                        <a:rPr lang="ar-SA" sz="1800" b="1" kern="1200" dirty="0" smtClean="0">
                          <a:solidFill>
                            <a:srgbClr val="C00000"/>
                          </a:solidFill>
                          <a:effectLst/>
                          <a:latin typeface="+mn-lt"/>
                          <a:ea typeface="+mn-ea"/>
                          <a:cs typeface="+mn-cs"/>
                        </a:rPr>
                        <a:t>استراتيجية حل المشكلات</a:t>
                      </a:r>
                      <a:r>
                        <a:rPr lang="ar-SA" sz="1800" b="1" kern="1200" baseline="0" dirty="0" smtClean="0">
                          <a:solidFill>
                            <a:srgbClr val="C00000"/>
                          </a:solidFill>
                          <a:effectLst/>
                          <a:latin typeface="+mn-lt"/>
                          <a:ea typeface="+mn-ea"/>
                          <a:cs typeface="+mn-cs"/>
                        </a:rPr>
                        <a:t> -</a:t>
                      </a:r>
                      <a:r>
                        <a:rPr lang="ar-SA" sz="1800" b="1" kern="1200" dirty="0" smtClean="0">
                          <a:solidFill>
                            <a:srgbClr val="C00000"/>
                          </a:solidFill>
                          <a:effectLst/>
                          <a:latin typeface="+mn-lt"/>
                          <a:ea typeface="+mn-ea"/>
                          <a:cs typeface="+mn-cs"/>
                        </a:rPr>
                        <a:t>التعلم الجماعي التعاوني</a:t>
                      </a:r>
                      <a:endParaRPr lang="en-US" sz="1800" b="1" kern="1200" dirty="0" smtClean="0">
                        <a:solidFill>
                          <a:srgbClr val="C00000"/>
                        </a:solidFill>
                        <a:effectLst/>
                        <a:latin typeface="+mn-lt"/>
                        <a:ea typeface="+mn-ea"/>
                        <a:cs typeface="+mn-cs"/>
                      </a:endParaRPr>
                    </a:p>
                    <a:p>
                      <a:pPr algn="ctr" rtl="1"/>
                      <a:r>
                        <a:rPr lang="ar-SA" sz="1800" b="1" kern="1200" dirty="0" smtClean="0">
                          <a:solidFill>
                            <a:srgbClr val="C00000"/>
                          </a:solidFill>
                          <a:effectLst/>
                          <a:latin typeface="+mn-lt"/>
                          <a:ea typeface="+mn-ea"/>
                          <a:cs typeface="+mn-cs"/>
                        </a:rPr>
                        <a:t>نشاط جماعي </a:t>
                      </a:r>
                      <a:endParaRPr lang="en-US" sz="1800" b="1" kern="1200" dirty="0" smtClean="0">
                        <a:solidFill>
                          <a:srgbClr val="C00000"/>
                        </a:solidFill>
                        <a:effectLst/>
                        <a:latin typeface="+mn-lt"/>
                        <a:ea typeface="+mn-ea"/>
                        <a:cs typeface="+mn-cs"/>
                      </a:endParaRPr>
                    </a:p>
                    <a:p>
                      <a:pPr algn="ctr"/>
                      <a:r>
                        <a:rPr lang="ar-SA" sz="1800" b="1" kern="1200" dirty="0" smtClean="0">
                          <a:solidFill>
                            <a:srgbClr val="C00000"/>
                          </a:solidFill>
                          <a:effectLst/>
                          <a:latin typeface="+mn-lt"/>
                          <a:ea typeface="+mn-ea"/>
                          <a:cs typeface="+mn-cs"/>
                        </a:rPr>
                        <a:t>الوقت :  5دقائق</a:t>
                      </a:r>
                      <a:endParaRPr lang="ar-SA" sz="1600" b="1" dirty="0">
                        <a:solidFill>
                          <a:srgbClr val="C00000"/>
                        </a:solidFill>
                      </a:endParaRPr>
                    </a:p>
                  </a:txBody>
                  <a:tcPr marT="45760" marB="45760">
                    <a:solidFill>
                      <a:srgbClr val="96E6A3"/>
                    </a:solidFill>
                  </a:tcPr>
                </a:tc>
              </a:tr>
            </a:tbl>
          </a:graphicData>
        </a:graphic>
      </p:graphicFrame>
      <p:sp>
        <p:nvSpPr>
          <p:cNvPr id="4" name="Rectangle 3"/>
          <p:cNvSpPr/>
          <p:nvPr/>
        </p:nvSpPr>
        <p:spPr>
          <a:xfrm>
            <a:off x="4191131" y="1409490"/>
            <a:ext cx="3974165" cy="584775"/>
          </a:xfrm>
          <a:prstGeom prst="rect">
            <a:avLst/>
          </a:prstGeom>
          <a:noFill/>
        </p:spPr>
        <p:txBody>
          <a:bodyPr wrap="none" lIns="91440" tIns="45720" rIns="91440" bIns="45720">
            <a:spAutoFit/>
          </a:bodyPr>
          <a:lstStyle/>
          <a:p>
            <a:pPr algn="ctr"/>
            <a:r>
              <a:rPr lang="ar-SA" sz="3200" i="1" u="sng" dirty="0" smtClean="0">
                <a:ln w="0"/>
                <a:effectLst>
                  <a:outerShdw blurRad="38100" dist="19050" dir="2700000" algn="tl" rotWithShape="0">
                    <a:schemeClr val="dk1">
                      <a:alpha val="40000"/>
                    </a:schemeClr>
                  </a:outerShdw>
                </a:effectLst>
              </a:rPr>
              <a:t>الحل على السبورات الصغيرة</a:t>
            </a:r>
            <a:endParaRPr lang="en-US" sz="3200" i="1" u="sng" dirty="0">
              <a:ln w="0"/>
              <a:effectLst>
                <a:outerShdw blurRad="38100" dist="19050" dir="2700000" algn="tl" rotWithShape="0">
                  <a:schemeClr val="dk1">
                    <a:alpha val="40000"/>
                  </a:schemeClr>
                </a:outerShdw>
              </a:effectLst>
            </a:endParaRPr>
          </a:p>
        </p:txBody>
      </p:sp>
      <p:sp>
        <p:nvSpPr>
          <p:cNvPr id="5" name="Rectangle 4"/>
          <p:cNvSpPr/>
          <p:nvPr/>
        </p:nvSpPr>
        <p:spPr>
          <a:xfrm>
            <a:off x="5277505" y="697365"/>
            <a:ext cx="1636987" cy="646331"/>
          </a:xfrm>
          <a:prstGeom prst="rect">
            <a:avLst/>
          </a:prstGeom>
          <a:noFill/>
        </p:spPr>
        <p:txBody>
          <a:bodyPr wrap="none" lIns="91440" tIns="45720" rIns="91440" bIns="45720">
            <a:spAutoFit/>
          </a:bodyPr>
          <a:lstStyle/>
          <a:p>
            <a:pPr algn="ctr"/>
            <a:r>
              <a:rPr lang="ar-SA" sz="3600" b="1" cap="none" spc="0" baseline="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mj-cs"/>
              </a:rPr>
              <a:t>نشاط -2-</a:t>
            </a:r>
            <a:endParaRPr lang="ar-SA"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347" y="3751437"/>
            <a:ext cx="3160831" cy="21489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lank browser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4492" y="3751437"/>
            <a:ext cx="4299045" cy="236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952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1524000" y="1006475"/>
            <a:ext cx="9144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ar-SA" altLang="ar-SA" sz="2800" b="1">
                <a:solidFill>
                  <a:srgbClr val="800080"/>
                </a:solidFill>
                <a:latin typeface="Times New Roman" panose="02020603050405020304" pitchFamily="18" charset="0"/>
                <a:cs typeface="Times New Roman" panose="02020603050405020304" pitchFamily="18" charset="0"/>
              </a:rPr>
              <a:t>للوصول إلى مواقع الشبكة العنكبوتية</a:t>
            </a:r>
            <a:r>
              <a:rPr lang="ar-SA" altLang="ar-SA" sz="2800" b="1">
                <a:solidFill>
                  <a:schemeClr val="accent2"/>
                </a:solidFill>
                <a:latin typeface="Times New Roman" panose="02020603050405020304" pitchFamily="18" charset="0"/>
                <a:cs typeface="Times New Roman" panose="02020603050405020304" pitchFamily="18" charset="0"/>
              </a:rPr>
              <a:t> جرى تطوير  برامج خاصة تمكن المشترك في الشبكة من جلب صفحات الشبكة العنكبوتية بأجهزة الحاسب بالمواقع المختلفة في الشبكة وعرض المعلومات المعروضة  بالموقع على جهاز حاسب المشترك </a:t>
            </a:r>
          </a:p>
          <a:p>
            <a:r>
              <a:rPr lang="ar-SA" altLang="ar-SA" sz="2800" b="1">
                <a:solidFill>
                  <a:schemeClr val="accent2"/>
                </a:solidFill>
                <a:latin typeface="Times New Roman" panose="02020603050405020304" pitchFamily="18" charset="0"/>
                <a:cs typeface="Times New Roman" panose="02020603050405020304" pitchFamily="18" charset="0"/>
              </a:rPr>
              <a:t>يطلق على هذه البرامج مسمى </a:t>
            </a:r>
            <a:r>
              <a:rPr lang="ar-SA" altLang="ar-SA" sz="2800" b="1">
                <a:solidFill>
                  <a:srgbClr val="800080"/>
                </a:solidFill>
                <a:latin typeface="Times New Roman" panose="02020603050405020304" pitchFamily="18" charset="0"/>
                <a:cs typeface="Times New Roman" panose="02020603050405020304" pitchFamily="18" charset="0"/>
              </a:rPr>
              <a:t>برامج التصفح</a:t>
            </a:r>
            <a:r>
              <a:rPr lang="ar-SA" altLang="ar-SA" sz="2800" b="1">
                <a:solidFill>
                  <a:schemeClr val="accent2"/>
                </a:solidFill>
                <a:latin typeface="Times New Roman" panose="02020603050405020304" pitchFamily="18" charset="0"/>
                <a:cs typeface="Times New Roman" panose="02020603050405020304" pitchFamily="18" charset="0"/>
              </a:rPr>
              <a:t> مثل </a:t>
            </a:r>
            <a:r>
              <a:rPr lang="en-US" altLang="ar-SA" sz="2800" b="1">
                <a:solidFill>
                  <a:schemeClr val="accent2"/>
                </a:solidFill>
                <a:latin typeface="Times New Roman" panose="02020603050405020304" pitchFamily="18" charset="0"/>
                <a:cs typeface="Times New Roman" panose="02020603050405020304" pitchFamily="18" charset="0"/>
              </a:rPr>
              <a:t>Microsoft Explorer </a:t>
            </a:r>
            <a:r>
              <a:rPr lang="ar-SA" altLang="ar-SA" sz="2800" b="1">
                <a:solidFill>
                  <a:schemeClr val="accent2"/>
                </a:solidFill>
                <a:latin typeface="Times New Roman" panose="02020603050405020304" pitchFamily="18" charset="0"/>
                <a:cs typeface="Times New Roman" panose="02020603050405020304" pitchFamily="18" charset="0"/>
              </a:rPr>
              <a:t> أو </a:t>
            </a:r>
            <a:r>
              <a:rPr lang="en-US" altLang="ar-SA" sz="2800" b="1">
                <a:solidFill>
                  <a:schemeClr val="accent2"/>
                </a:solidFill>
                <a:latin typeface="Times New Roman" panose="02020603050405020304" pitchFamily="18" charset="0"/>
                <a:cs typeface="Times New Roman" panose="02020603050405020304" pitchFamily="18" charset="0"/>
              </a:rPr>
              <a:t>Google Chrome </a:t>
            </a:r>
            <a:endParaRPr lang="ar-SA" altLang="ar-SA" sz="2800" b="1">
              <a:solidFill>
                <a:schemeClr val="accent2"/>
              </a:solidFill>
              <a:latin typeface="Times New Roman" panose="02020603050405020304" pitchFamily="18" charset="0"/>
              <a:cs typeface="Times New Roman" panose="02020603050405020304" pitchFamily="18" charset="0"/>
            </a:endParaRPr>
          </a:p>
        </p:txBody>
      </p:sp>
      <p:sp>
        <p:nvSpPr>
          <p:cNvPr id="2" name="Rectangle 3"/>
          <p:cNvSpPr>
            <a:spLocks noChangeArrowheads="1"/>
          </p:cNvSpPr>
          <p:nvPr/>
        </p:nvSpPr>
        <p:spPr bwMode="auto">
          <a:xfrm>
            <a:off x="3000376" y="4684714"/>
            <a:ext cx="76676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ar-SA" altLang="ar-SA" sz="2800" b="1" dirty="0">
                <a:solidFill>
                  <a:schemeClr val="hlink"/>
                </a:solidFill>
                <a:latin typeface="Times New Roman" panose="02020603050405020304" pitchFamily="18" charset="0"/>
                <a:cs typeface="Times New Roman" panose="02020603050405020304" pitchFamily="18" charset="0"/>
              </a:rPr>
              <a:t>مداولة </a:t>
            </a:r>
            <a:r>
              <a:rPr lang="en-US" altLang="ar-SA" sz="2800" b="1" dirty="0">
                <a:solidFill>
                  <a:schemeClr val="hlink"/>
                </a:solidFill>
                <a:latin typeface="Times New Roman" panose="02020603050405020304" pitchFamily="18" charset="0"/>
                <a:cs typeface="Times New Roman" panose="02020603050405020304" pitchFamily="18" charset="0"/>
              </a:rPr>
              <a:t>HTTP</a:t>
            </a:r>
            <a:r>
              <a:rPr lang="ar-SA" altLang="ar-SA" sz="2800" b="1" dirty="0">
                <a:solidFill>
                  <a:schemeClr val="hlink"/>
                </a:solidFill>
                <a:latin typeface="Times New Roman" panose="02020603050405020304" pitchFamily="18" charset="0"/>
                <a:cs typeface="Times New Roman" panose="02020603050405020304" pitchFamily="18" charset="0"/>
              </a:rPr>
              <a:t> :</a:t>
            </a:r>
            <a:r>
              <a:rPr lang="ar-SA" altLang="ar-SA" sz="2800" b="1" dirty="0">
                <a:solidFill>
                  <a:schemeClr val="accent2"/>
                </a:solidFill>
                <a:latin typeface="Times New Roman" panose="02020603050405020304" pitchFamily="18" charset="0"/>
                <a:cs typeface="Times New Roman" panose="02020603050405020304" pitchFamily="18" charset="0"/>
              </a:rPr>
              <a:t>هي مداولة تطبيقية خاصة تتعامل معها الشبكة العنكبوتية </a:t>
            </a:r>
            <a:r>
              <a:rPr lang="ar-SA" altLang="ar-SA" sz="2800" b="1" dirty="0" smtClean="0">
                <a:solidFill>
                  <a:schemeClr val="accent2"/>
                </a:solidFill>
                <a:latin typeface="Times New Roman" panose="02020603050405020304" pitchFamily="18" charset="0"/>
                <a:cs typeface="Times New Roman" panose="02020603050405020304" pitchFamily="18" charset="0"/>
              </a:rPr>
              <a:t>----لجلب  </a:t>
            </a:r>
            <a:r>
              <a:rPr lang="ar-SA" altLang="ar-SA" sz="2800" b="1" dirty="0">
                <a:solidFill>
                  <a:schemeClr val="accent2"/>
                </a:solidFill>
                <a:latin typeface="Times New Roman" panose="02020603050405020304" pitchFamily="18" charset="0"/>
                <a:cs typeface="Times New Roman" panose="02020603050405020304" pitchFamily="18" charset="0"/>
              </a:rPr>
              <a:t>الصفحة الإعلانية من جهاز الخادم الذي يحوي الموقع  إلى جهاز المشترك </a:t>
            </a:r>
          </a:p>
        </p:txBody>
      </p:sp>
      <p:pic>
        <p:nvPicPr>
          <p:cNvPr id="21508" name="Picture 6" descr="InternetExplore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66" y="3563536"/>
            <a:ext cx="3050880" cy="249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817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1694</TotalTime>
  <Words>782</Words>
  <Application>Microsoft Office PowerPoint</Application>
  <PresentationFormat>Widescreen</PresentationFormat>
  <Paragraphs>114</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Garamond</vt:lpstr>
      <vt:lpstr>PT Bold Broken</vt:lpstr>
      <vt:lpstr>PT Bold Heading</vt:lpstr>
      <vt:lpstr>Times New Roman</vt:lpstr>
      <vt:lpstr>Traditional Arabic</vt:lpstr>
      <vt:lpstr>Organic</vt:lpstr>
      <vt:lpstr>أنواع ومداولات طبقة التطبيقات ومهامها </vt:lpstr>
      <vt:lpstr>PowerPoint Presentation</vt:lpstr>
      <vt:lpstr>PowerPoint Presentation</vt:lpstr>
      <vt:lpstr>أنواع ومداولات طبقة التطبيقات ومهامها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أنواع ومداولات طبقة التطبيقات ومهامها</dc:title>
  <dc:creator>LENOVO</dc:creator>
  <cp:lastModifiedBy>LENOVO</cp:lastModifiedBy>
  <cp:revision>21</cp:revision>
  <dcterms:created xsi:type="dcterms:W3CDTF">2017-03-16T09:57:01Z</dcterms:created>
  <dcterms:modified xsi:type="dcterms:W3CDTF">2018-03-28T05:41:40Z</dcterms:modified>
</cp:coreProperties>
</file>